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4387175" cy="13716000"/>
  <p:notesSz cx="13716000" cy="243871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50" d="100"/>
          <a:sy n="50" d="100"/>
        </p:scale>
        <p:origin x="95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2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16.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17.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18.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19.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20.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21.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23.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6F9EE"/>
        </a:solidFill>
        <a:effectLst/>
      </p:bgPr>
    </p:bg>
    <p:spTree>
      <p:nvGrpSpPr>
        <p:cNvPr id="1" name=""/>
        <p:cNvGrpSpPr/>
        <p:nvPr/>
      </p:nvGrpSpPr>
      <p:grpSpPr>
        <a:xfrm>
          <a:off x="0" y="0"/>
          <a:ext cx="0" cy="0"/>
          <a:chOff x="0" y="0"/>
          <a:chExt cx="0" cy="0"/>
        </a:xfrm>
      </p:grpSpPr>
      <p:sp>
        <p:nvSpPr>
          <p:cNvPr id="2" name="Shape 0"/>
          <p:cNvSpPr/>
          <p:nvPr/>
        </p:nvSpPr>
        <p:spPr>
          <a:xfrm>
            <a:off x="3480235" y="1397000"/>
            <a:ext cx="3340518" cy="1219200"/>
          </a:xfrm>
          <a:prstGeom prst="roundRect">
            <a:avLst>
              <a:gd name="adj" fmla="val 104250"/>
            </a:avLst>
          </a:prstGeom>
          <a:solidFill>
            <a:srgbClr val="9DC350">
              <a:alpha val="100000"/>
            </a:srgbClr>
          </a:solidFill>
          <a:ln/>
        </p:spPr>
      </p:sp>
      <p:sp>
        <p:nvSpPr>
          <p:cNvPr id="3" name="Text 1"/>
          <p:cNvSpPr/>
          <p:nvPr/>
        </p:nvSpPr>
        <p:spPr>
          <a:xfrm>
            <a:off x="3988298" y="1651000"/>
            <a:ext cx="2527616" cy="914400"/>
          </a:xfrm>
          <a:prstGeom prst="rect">
            <a:avLst/>
          </a:prstGeom>
          <a:noFill/>
          <a:ln/>
        </p:spPr>
        <p:txBody>
          <a:bodyPr wrap="square" lIns="0" tIns="0" rIns="0" bIns="0" rtlCol="0" anchor="t"/>
          <a:lstStyle/>
          <a:p>
            <a:pPr marL="0" indent="0" algn="l">
              <a:lnSpc>
                <a:spcPts val="5600"/>
              </a:lnSpc>
              <a:buNone/>
            </a:pPr>
            <a:r>
              <a:rPr lang="en-US" sz="4800" dirty="0">
                <a:solidFill>
                  <a:srgbClr val="FFFFFF">
                    <a:alpha val="100000"/>
                  </a:srgbClr>
                </a:solidFill>
                <a:latin typeface="Arial Regular" pitchFamily="34" charset="0"/>
                <a:ea typeface="Arial Regular" pitchFamily="34" charset="-122"/>
                <a:cs typeface="Arial Regular" pitchFamily="34" charset="-120"/>
              </a:rPr>
              <a:t>Урок 27. </a:t>
            </a:r>
            <a:endParaRPr lang="en-US" sz="4800" dirty="0"/>
          </a:p>
        </p:txBody>
      </p:sp>
      <p:sp>
        <p:nvSpPr>
          <p:cNvPr id="4" name="Text 2"/>
          <p:cNvSpPr/>
          <p:nvPr/>
        </p:nvSpPr>
        <p:spPr>
          <a:xfrm>
            <a:off x="3480235" y="3187700"/>
            <a:ext cx="10986873" cy="8432800"/>
          </a:xfrm>
          <a:prstGeom prst="rect">
            <a:avLst/>
          </a:prstGeom>
          <a:noFill/>
          <a:ln/>
        </p:spPr>
        <p:txBody>
          <a:bodyPr wrap="square" lIns="0" tIns="0" rIns="0" bIns="0" rtlCol="0" anchor="t"/>
          <a:lstStyle/>
          <a:p>
            <a:pPr marL="0" indent="0" algn="l">
              <a:lnSpc>
                <a:spcPts val="7000"/>
              </a:lnSpc>
              <a:buNone/>
            </a:pPr>
            <a:r>
              <a:rPr lang="en-US" sz="6600" dirty="0">
                <a:solidFill>
                  <a:srgbClr val="000E06">
                    <a:alpha val="100000"/>
                  </a:srgbClr>
                </a:solidFill>
                <a:latin typeface="Arial Regular" pitchFamily="34" charset="0"/>
                <a:ea typeface="Arial Regular" pitchFamily="34" charset="-122"/>
                <a:cs typeface="Arial Regular" pitchFamily="34" charset="-120"/>
              </a:rPr>
              <a:t>ТЕМА. УРОК РОЗВИТКУ КОМУНІКАТИВНИХ УМІНЬ. МЕТА ЧИТАННЯ (ПОШУК ІНФОРМАЦІЇ, ВИКОНАННЯ ЗАВДАНЬ, НАБУТТЯ ЕСТЕТИЧНОГО ДОСВІДУ). ПОРАДИ ЧИТАЧАМ</a:t>
            </a:r>
            <a:endParaRPr lang="en-US" sz="6600" dirty="0"/>
          </a:p>
        </p:txBody>
      </p:sp>
      <p:pic>
        <p:nvPicPr>
          <p:cNvPr id="5" name="Image 0" descr=" "/>
          <p:cNvPicPr>
            <a:picLocks noChangeAspect="1"/>
          </p:cNvPicPr>
          <p:nvPr/>
        </p:nvPicPr>
        <p:blipFill>
          <a:blip r:embed="rId3"/>
          <a:stretch>
            <a:fillRect/>
          </a:stretch>
        </p:blipFill>
        <p:spPr>
          <a:xfrm>
            <a:off x="444556" y="10388600"/>
            <a:ext cx="2540318" cy="2597956"/>
          </a:xfrm>
          <a:prstGeom prst="rect">
            <a:avLst/>
          </a:prstGeom>
        </p:spPr>
      </p:pic>
      <p:pic>
        <p:nvPicPr>
          <p:cNvPr id="6" name="Image 1" descr=" "/>
          <p:cNvPicPr>
            <a:picLocks noChangeAspect="1"/>
          </p:cNvPicPr>
          <p:nvPr/>
        </p:nvPicPr>
        <p:blipFill>
          <a:blip r:embed="rId4"/>
          <a:stretch>
            <a:fillRect/>
          </a:stretch>
        </p:blipFill>
        <p:spPr>
          <a:xfrm>
            <a:off x="0" y="9436100"/>
            <a:ext cx="1562295" cy="2597956"/>
          </a:xfrm>
          <a:prstGeom prst="rect">
            <a:avLst/>
          </a:prstGeom>
        </p:spPr>
      </p:pic>
      <p:pic>
        <p:nvPicPr>
          <p:cNvPr id="7" name="Image 2" descr=" "/>
          <p:cNvPicPr>
            <a:picLocks noChangeAspect="1"/>
          </p:cNvPicPr>
          <p:nvPr/>
        </p:nvPicPr>
        <p:blipFill>
          <a:blip r:embed="rId5"/>
          <a:stretch>
            <a:fillRect/>
          </a:stretch>
        </p:blipFill>
        <p:spPr>
          <a:xfrm>
            <a:off x="0" y="11595100"/>
            <a:ext cx="2044956" cy="2120900"/>
          </a:xfrm>
          <a:prstGeom prst="rect">
            <a:avLst/>
          </a:prstGeom>
        </p:spPr>
      </p:pic>
      <p:pic>
        <p:nvPicPr>
          <p:cNvPr id="8" name="Image 3" descr=" "/>
          <p:cNvPicPr>
            <a:picLocks noChangeAspect="1"/>
          </p:cNvPicPr>
          <p:nvPr/>
        </p:nvPicPr>
        <p:blipFill>
          <a:blip r:embed="rId6"/>
          <a:stretch>
            <a:fillRect/>
          </a:stretch>
        </p:blipFill>
        <p:spPr>
          <a:xfrm>
            <a:off x="1409876" y="11684000"/>
            <a:ext cx="2540318" cy="2032000"/>
          </a:xfrm>
          <a:prstGeom prst="rect">
            <a:avLst/>
          </a:prstGeom>
        </p:spPr>
      </p:pic>
      <p:pic>
        <p:nvPicPr>
          <p:cNvPr id="9" name="Image 4" descr=" "/>
          <p:cNvPicPr>
            <a:picLocks noChangeAspect="1"/>
          </p:cNvPicPr>
          <p:nvPr/>
        </p:nvPicPr>
        <p:blipFill>
          <a:blip r:embed="rId7"/>
          <a:stretch>
            <a:fillRect/>
          </a:stretch>
        </p:blipFill>
        <p:spPr>
          <a:xfrm>
            <a:off x="0" y="7594600"/>
            <a:ext cx="774797" cy="2597956"/>
          </a:xfrm>
          <a:prstGeom prst="rect">
            <a:avLst/>
          </a:prstGeom>
        </p:spPr>
      </p:pic>
      <p:pic>
        <p:nvPicPr>
          <p:cNvPr id="10" name="Image 5" descr=" "/>
          <p:cNvPicPr>
            <a:picLocks noChangeAspect="1"/>
          </p:cNvPicPr>
          <p:nvPr/>
        </p:nvPicPr>
        <p:blipFill>
          <a:blip r:embed="rId8"/>
          <a:stretch>
            <a:fillRect/>
          </a:stretch>
        </p:blipFill>
        <p:spPr>
          <a:xfrm>
            <a:off x="3111889" y="12928600"/>
            <a:ext cx="2540318" cy="787400"/>
          </a:xfrm>
          <a:prstGeom prst="rect">
            <a:avLst/>
          </a:prstGeom>
        </p:spPr>
      </p:pic>
      <p:pic>
        <p:nvPicPr>
          <p:cNvPr id="11" name="Image 6" descr=" "/>
          <p:cNvPicPr>
            <a:picLocks noChangeAspect="1"/>
          </p:cNvPicPr>
          <p:nvPr/>
        </p:nvPicPr>
        <p:blipFill>
          <a:blip r:embed="rId9"/>
          <a:stretch>
            <a:fillRect/>
          </a:stretch>
        </p:blipFill>
        <p:spPr>
          <a:xfrm>
            <a:off x="635079" y="0"/>
            <a:ext cx="1879835" cy="1625600"/>
          </a:xfrm>
          <a:prstGeom prst="rect">
            <a:avLst/>
          </a:prstGeom>
        </p:spPr>
      </p:pic>
      <p:pic>
        <p:nvPicPr>
          <p:cNvPr id="12" name="Image 7" descr=" "/>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3561" y="1121556"/>
            <a:ext cx="1643169" cy="340754"/>
          </a:xfrm>
          <a:prstGeom prst="rect">
            <a:avLst/>
          </a:prstGeom>
        </p:spPr>
      </p:pic>
      <p:pic>
        <p:nvPicPr>
          <p:cNvPr id="13" name="Image 8"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5023" y="914512"/>
            <a:ext cx="1611564" cy="198896"/>
          </a:xfrm>
          <a:prstGeom prst="rect">
            <a:avLst/>
          </a:prstGeom>
        </p:spPr>
      </p:pic>
      <p:sp>
        <p:nvSpPr>
          <p:cNvPr id="14" name="Text 3"/>
          <p:cNvSpPr/>
          <p:nvPr/>
        </p:nvSpPr>
        <p:spPr>
          <a:xfrm>
            <a:off x="537701" y="1625600"/>
            <a:ext cx="1977214" cy="1087967"/>
          </a:xfrm>
          <a:prstGeom prst="rect">
            <a:avLst/>
          </a:prstGeom>
          <a:noFill/>
          <a:ln/>
        </p:spPr>
        <p:txBody>
          <a:bodyPr wrap="square" lIns="0" tIns="0" rIns="0" bIns="0" rtlCol="0" anchor="t"/>
          <a:lstStyle/>
          <a:p>
            <a:pPr marL="0" indent="0" algn="r">
              <a:buNone/>
            </a:pPr>
            <a:r>
              <a:rPr lang="en-US" sz="2300" dirty="0">
                <a:solidFill>
                  <a:srgbClr val="0B0B64">
                    <a:alpha val="100000"/>
                  </a:srgbClr>
                </a:solidFill>
                <a:latin typeface="Arial Bold" pitchFamily="34" charset="0"/>
                <a:ea typeface="Arial Bold" pitchFamily="34" charset="-122"/>
                <a:cs typeface="Arial Bold" pitchFamily="34" charset="-120"/>
              </a:rPr>
              <a:t>НОВА </a:t>
            </a:r>
            <a:endParaRPr lang="en-US" sz="2300" dirty="0"/>
          </a:p>
          <a:p>
            <a:pPr marL="0" indent="0" algn="r">
              <a:buNone/>
            </a:pPr>
            <a:r>
              <a:rPr lang="en-US" sz="2300" dirty="0">
                <a:solidFill>
                  <a:srgbClr val="0B0B64">
                    <a:alpha val="100000"/>
                  </a:srgbClr>
                </a:solidFill>
                <a:latin typeface="Arial Bold" pitchFamily="34" charset="0"/>
                <a:ea typeface="Arial Bold" pitchFamily="34" charset="-122"/>
                <a:cs typeface="Arial Bold" pitchFamily="34" charset="-120"/>
              </a:rPr>
              <a:t>УКРАЇНСЬКА ШКОЛА</a:t>
            </a:r>
            <a:endParaRPr lang="en-US" sz="2300" dirty="0"/>
          </a:p>
        </p:txBody>
      </p:sp>
      <p:pic>
        <p:nvPicPr>
          <p:cNvPr id="15" name="Image 9" descr=" "/>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565295" y="1651000"/>
            <a:ext cx="7976597" cy="9994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44"/>
          </a:xfrm>
          <a:prstGeom prst="rect">
            <a:avLst/>
          </a:prstGeom>
        </p:spPr>
      </p:pic>
      <p:pic>
        <p:nvPicPr>
          <p:cNvPr id="5" name="Image 3" descr=" "/>
          <p:cNvPicPr>
            <a:picLocks noChangeAspect="1"/>
          </p:cNvPicPr>
          <p:nvPr/>
        </p:nvPicPr>
        <p:blipFill>
          <a:blip r:embed="rId7"/>
          <a:stretch>
            <a:fillRect/>
          </a:stretch>
        </p:blipFill>
        <p:spPr>
          <a:xfrm>
            <a:off x="0" y="9436100"/>
            <a:ext cx="1562295" cy="2597944"/>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44"/>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5918200"/>
            <a:ext cx="17426578" cy="1866900"/>
          </a:xfrm>
          <a:prstGeom prst="rect">
            <a:avLst/>
          </a:prstGeom>
          <a:noFill/>
          <a:ln/>
        </p:spPr>
      </p:sp>
      <p:sp>
        <p:nvSpPr>
          <p:cNvPr id="11" name="Text 1"/>
          <p:cNvSpPr/>
          <p:nvPr/>
        </p:nvSpPr>
        <p:spPr>
          <a:xfrm>
            <a:off x="3480235" y="5918200"/>
            <a:ext cx="17578997" cy="11938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Медіатекст здатний «видавати різним читачам різну інформацію – кожному в міру його розуміння саме ту, якої він потребує і до сприйняття якої підготовлений.</a:t>
            </a:r>
            <a:endParaRPr lang="en-US" sz="3600" dirty="0"/>
          </a:p>
        </p:txBody>
      </p:sp>
      <p:sp>
        <p:nvSpPr>
          <p:cNvPr id="12" name="Text 2"/>
          <p:cNvSpPr/>
          <p:nvPr/>
        </p:nvSpPr>
        <p:spPr>
          <a:xfrm>
            <a:off x="3327816" y="7264400"/>
            <a:ext cx="17578997" cy="673100"/>
          </a:xfrm>
          <a:prstGeom prst="rect">
            <a:avLst/>
          </a:prstGeom>
          <a:noFill/>
          <a:ln/>
        </p:spPr>
        <p:txBody>
          <a:bodyPr wrap="square" lIns="0" tIns="0" rIns="0" bIns="0" rtlCol="0" anchor="t"/>
          <a:lstStyle/>
          <a:p>
            <a:pPr marL="0" indent="0" algn="r">
              <a:spcAft>
                <a:spcPts val="1000"/>
              </a:spcAft>
              <a:buNone/>
            </a:pPr>
            <a:r>
              <a:rPr lang="en-US" sz="3600" dirty="0">
                <a:solidFill>
                  <a:srgbClr val="000E06">
                    <a:alpha val="100000"/>
                  </a:srgbClr>
                </a:solidFill>
                <a:latin typeface="Arial Italic" pitchFamily="34" charset="0"/>
                <a:ea typeface="Arial Italic" pitchFamily="34" charset="-122"/>
                <a:cs typeface="Arial Italic" pitchFamily="34" charset="-120"/>
              </a:rPr>
              <a:t>Ю. Лотман</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44"/>
          </a:xfrm>
          <a:prstGeom prst="rect">
            <a:avLst/>
          </a:prstGeom>
        </p:spPr>
      </p:pic>
      <p:pic>
        <p:nvPicPr>
          <p:cNvPr id="5" name="Image 3" descr=" "/>
          <p:cNvPicPr>
            <a:picLocks noChangeAspect="1"/>
          </p:cNvPicPr>
          <p:nvPr/>
        </p:nvPicPr>
        <p:blipFill>
          <a:blip r:embed="rId7"/>
          <a:stretch>
            <a:fillRect/>
          </a:stretch>
        </p:blipFill>
        <p:spPr>
          <a:xfrm>
            <a:off x="0" y="9436100"/>
            <a:ext cx="1562295" cy="2597944"/>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44"/>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5035550"/>
            <a:ext cx="17426578" cy="3632200"/>
          </a:xfrm>
          <a:prstGeom prst="rect">
            <a:avLst/>
          </a:prstGeom>
          <a:noFill/>
          <a:ln/>
        </p:spPr>
      </p:sp>
      <p:sp>
        <p:nvSpPr>
          <p:cNvPr id="11" name="Shape 1"/>
          <p:cNvSpPr/>
          <p:nvPr/>
        </p:nvSpPr>
        <p:spPr>
          <a:xfrm>
            <a:off x="3480235" y="5035550"/>
            <a:ext cx="9348368" cy="1155700"/>
          </a:xfrm>
          <a:prstGeom prst="roundRect">
            <a:avLst>
              <a:gd name="adj" fmla="val 109978"/>
            </a:avLst>
          </a:prstGeom>
          <a:solidFill>
            <a:srgbClr val="2A7973">
              <a:alpha val="100000"/>
            </a:srgbClr>
          </a:solidFill>
          <a:ln/>
        </p:spPr>
      </p:sp>
      <p:sp>
        <p:nvSpPr>
          <p:cNvPr id="12" name="Text 2"/>
          <p:cNvSpPr/>
          <p:nvPr/>
        </p:nvSpPr>
        <p:spPr>
          <a:xfrm>
            <a:off x="3734267" y="5289550"/>
            <a:ext cx="9026595"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БЕСІДА «ЗГАДАЙМО ВИВЧЕНЕ!»</a:t>
            </a:r>
            <a:endParaRPr lang="en-US" sz="4400" dirty="0"/>
          </a:p>
        </p:txBody>
      </p:sp>
      <p:sp>
        <p:nvSpPr>
          <p:cNvPr id="13" name="Text 3"/>
          <p:cNvSpPr/>
          <p:nvPr/>
        </p:nvSpPr>
        <p:spPr>
          <a:xfrm>
            <a:off x="3480235" y="649605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Яка</a:t>
            </a:r>
            <a:r>
              <a:rPr lang="en-US" sz="3600" dirty="0">
                <a:solidFill>
                  <a:srgbClr val="000E06">
                    <a:alpha val="100000"/>
                  </a:srgbClr>
                </a:solidFill>
                <a:latin typeface="Arial Regular" pitchFamily="34" charset="0"/>
                <a:ea typeface="Arial Regular" pitchFamily="34" charset="-122"/>
                <a:cs typeface="Arial Regular" pitchFamily="34" charset="-120"/>
              </a:rPr>
              <a:t> роль читання в житті людини? </a:t>
            </a:r>
            <a:endParaRPr lang="en-US" sz="3600" dirty="0"/>
          </a:p>
        </p:txBody>
      </p:sp>
      <p:sp>
        <p:nvSpPr>
          <p:cNvPr id="14" name="Text 4"/>
          <p:cNvSpPr/>
          <p:nvPr/>
        </p:nvSpPr>
        <p:spPr>
          <a:xfrm>
            <a:off x="3480235" y="732155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Коли</a:t>
            </a:r>
            <a:r>
              <a:rPr lang="en-US" sz="3600" dirty="0">
                <a:solidFill>
                  <a:srgbClr val="000E06">
                    <a:alpha val="100000"/>
                  </a:srgbClr>
                </a:solidFill>
                <a:latin typeface="Arial Regular" pitchFamily="34" charset="0"/>
                <a:ea typeface="Arial Regular" pitchFamily="34" charset="-122"/>
                <a:cs typeface="Arial Regular" pitchFamily="34" charset="-120"/>
              </a:rPr>
              <a:t> ви берете у руки книгу, на що спочатку звертаєте увагу? </a:t>
            </a:r>
            <a:endParaRPr lang="en-US" sz="3600" dirty="0"/>
          </a:p>
        </p:txBody>
      </p:sp>
      <p:sp>
        <p:nvSpPr>
          <p:cNvPr id="15" name="Text 5"/>
          <p:cNvSpPr/>
          <p:nvPr/>
        </p:nvSpPr>
        <p:spPr>
          <a:xfrm>
            <a:off x="3480235" y="814705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Що</a:t>
            </a:r>
            <a:r>
              <a:rPr lang="en-US" sz="3600" dirty="0">
                <a:solidFill>
                  <a:srgbClr val="000E06">
                    <a:alpha val="100000"/>
                  </a:srgbClr>
                </a:solidFill>
                <a:latin typeface="Arial Regular" pitchFamily="34" charset="0"/>
                <a:ea typeface="Arial Regular" pitchFamily="34" charset="-122"/>
                <a:cs typeface="Arial Regular" pitchFamily="34" charset="-120"/>
              </a:rPr>
              <a:t> є найважливішим під час ознайомлювання з текстом?</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44"/>
          </a:xfrm>
          <a:prstGeom prst="rect">
            <a:avLst/>
          </a:prstGeom>
        </p:spPr>
      </p:pic>
      <p:pic>
        <p:nvPicPr>
          <p:cNvPr id="5" name="Image 3" descr=" "/>
          <p:cNvPicPr>
            <a:picLocks noChangeAspect="1"/>
          </p:cNvPicPr>
          <p:nvPr/>
        </p:nvPicPr>
        <p:blipFill>
          <a:blip r:embed="rId7"/>
          <a:stretch>
            <a:fillRect/>
          </a:stretch>
        </p:blipFill>
        <p:spPr>
          <a:xfrm>
            <a:off x="0" y="9436100"/>
            <a:ext cx="1562295" cy="2597944"/>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44"/>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2952750"/>
            <a:ext cx="17426578" cy="7797800"/>
          </a:xfrm>
          <a:prstGeom prst="rect">
            <a:avLst/>
          </a:prstGeom>
          <a:noFill/>
          <a:ln/>
        </p:spPr>
      </p:sp>
      <p:sp>
        <p:nvSpPr>
          <p:cNvPr id="11" name="Shape 1"/>
          <p:cNvSpPr/>
          <p:nvPr/>
        </p:nvSpPr>
        <p:spPr>
          <a:xfrm>
            <a:off x="3480235" y="2952750"/>
            <a:ext cx="5410876" cy="1155700"/>
          </a:xfrm>
          <a:prstGeom prst="roundRect">
            <a:avLst>
              <a:gd name="adj" fmla="val 109978"/>
            </a:avLst>
          </a:prstGeom>
          <a:solidFill>
            <a:srgbClr val="2A7973">
              <a:alpha val="100000"/>
            </a:srgbClr>
          </a:solidFill>
          <a:ln/>
        </p:spPr>
      </p:sp>
      <p:sp>
        <p:nvSpPr>
          <p:cNvPr id="12" name="Text 2"/>
          <p:cNvSpPr/>
          <p:nvPr/>
        </p:nvSpPr>
        <p:spPr>
          <a:xfrm>
            <a:off x="3734267" y="3206750"/>
            <a:ext cx="5089103"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КОРИСНО ЗНАТИ!</a:t>
            </a:r>
            <a:endParaRPr lang="en-US" sz="4400" dirty="0"/>
          </a:p>
        </p:txBody>
      </p:sp>
      <p:sp>
        <p:nvSpPr>
          <p:cNvPr id="13" name="Text 3"/>
          <p:cNvSpPr/>
          <p:nvPr/>
        </p:nvSpPr>
        <p:spPr>
          <a:xfrm>
            <a:off x="3480235" y="4413250"/>
            <a:ext cx="17578997" cy="27559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Bold" pitchFamily="34" charset="0"/>
                <a:ea typeface="Arial Bold" pitchFamily="34" charset="-122"/>
                <a:cs typeface="Arial Bold" pitchFamily="34" charset="-120"/>
              </a:rPr>
              <a:t>• Ознайомлювальне читання</a:t>
            </a:r>
            <a:r>
              <a:rPr lang="en-US" sz="3600" dirty="0">
                <a:solidFill>
                  <a:srgbClr val="000E06">
                    <a:alpha val="100000"/>
                  </a:srgbClr>
                </a:solidFill>
                <a:latin typeface="Arial Regular" pitchFamily="34" charset="0"/>
                <a:ea typeface="Arial Regular" pitchFamily="34" charset="-122"/>
                <a:cs typeface="Arial Regular" pitchFamily="34" charset="-120"/>
              </a:rPr>
              <a:t>. Мета — загальне знайомство зі змістом тексту, з’ясування його основної ідеї та проблеми, що висвітлених у ньому. У цьому випадку увагу приділяємо лише головному, тому, що є предметом пошуку, на деталі час не витрачаємо (вид читання на вулиці, читаючи графіті на стіні, афішу до нового фільму або переглядаючи стрічку новин у соціальних мережах). </a:t>
            </a:r>
            <a:endParaRPr lang="en-US" sz="3600" dirty="0"/>
          </a:p>
        </p:txBody>
      </p:sp>
      <p:sp>
        <p:nvSpPr>
          <p:cNvPr id="14" name="Text 4"/>
          <p:cNvSpPr/>
          <p:nvPr/>
        </p:nvSpPr>
        <p:spPr>
          <a:xfrm>
            <a:off x="3480235" y="7321550"/>
            <a:ext cx="17578997" cy="17145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Bold" pitchFamily="34" charset="0"/>
                <a:ea typeface="Arial Bold" pitchFamily="34" charset="-122"/>
                <a:cs typeface="Arial Bold" pitchFamily="34" charset="-120"/>
              </a:rPr>
              <a:t>• Поглиблене читання.</a:t>
            </a:r>
            <a:r>
              <a:rPr lang="en-US" sz="3600" dirty="0">
                <a:solidFill>
                  <a:srgbClr val="000E06">
                    <a:alpha val="100000"/>
                  </a:srgbClr>
                </a:solidFill>
                <a:latin typeface="Arial Regular" pitchFamily="34" charset="0"/>
                <a:ea typeface="Arial Regular" pitchFamily="34" charset="-122"/>
                <a:cs typeface="Arial Regular" pitchFamily="34" charset="-120"/>
              </a:rPr>
              <a:t> Мета – звертати увагу на деталі в тексті, аналізувати їх й оцінювати (виконання уроків, коли потрібно уважно прочитати завдання, щоб зрозуміти, як його виконувати). </a:t>
            </a:r>
            <a:endParaRPr lang="en-US" sz="3600" dirty="0"/>
          </a:p>
        </p:txBody>
      </p:sp>
      <p:sp>
        <p:nvSpPr>
          <p:cNvPr id="15" name="Text 5"/>
          <p:cNvSpPr/>
          <p:nvPr/>
        </p:nvSpPr>
        <p:spPr>
          <a:xfrm>
            <a:off x="3480235" y="9188450"/>
            <a:ext cx="17578997" cy="17145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Bold" pitchFamily="34" charset="0"/>
                <a:ea typeface="Arial Bold" pitchFamily="34" charset="-122"/>
                <a:cs typeface="Arial Bold" pitchFamily="34" charset="-120"/>
              </a:rPr>
              <a:t>• Читання-перегляд. </a:t>
            </a:r>
            <a:r>
              <a:rPr lang="en-US" sz="3600" dirty="0">
                <a:solidFill>
                  <a:srgbClr val="000E06">
                    <a:alpha val="100000"/>
                  </a:srgbClr>
                </a:solidFill>
                <a:latin typeface="Arial Regular" pitchFamily="34" charset="0"/>
                <a:ea typeface="Arial Regular" pitchFamily="34" charset="-122"/>
                <a:cs typeface="Arial Regular" pitchFamily="34" charset="-120"/>
              </a:rPr>
              <a:t>Мета – перше знайомство з текстом для пошуку необхідної інформації (пошук різних джерел інформації в Інтернеті для проєкту чи реферату).</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44"/>
          </a:xfrm>
          <a:prstGeom prst="rect">
            <a:avLst/>
          </a:prstGeom>
        </p:spPr>
      </p:pic>
      <p:pic>
        <p:nvPicPr>
          <p:cNvPr id="5" name="Image 3" descr=" "/>
          <p:cNvPicPr>
            <a:picLocks noChangeAspect="1"/>
          </p:cNvPicPr>
          <p:nvPr/>
        </p:nvPicPr>
        <p:blipFill>
          <a:blip r:embed="rId7"/>
          <a:stretch>
            <a:fillRect/>
          </a:stretch>
        </p:blipFill>
        <p:spPr>
          <a:xfrm>
            <a:off x="0" y="9436100"/>
            <a:ext cx="1562295" cy="2597944"/>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44"/>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2584450"/>
            <a:ext cx="17426578" cy="8534400"/>
          </a:xfrm>
          <a:prstGeom prst="rect">
            <a:avLst/>
          </a:prstGeom>
          <a:noFill/>
          <a:ln/>
        </p:spPr>
      </p:sp>
      <p:sp>
        <p:nvSpPr>
          <p:cNvPr id="11" name="Shape 1"/>
          <p:cNvSpPr/>
          <p:nvPr/>
        </p:nvSpPr>
        <p:spPr>
          <a:xfrm>
            <a:off x="3480235" y="2584450"/>
            <a:ext cx="7760670" cy="1155700"/>
          </a:xfrm>
          <a:prstGeom prst="roundRect">
            <a:avLst>
              <a:gd name="adj" fmla="val 109978"/>
            </a:avLst>
          </a:prstGeom>
          <a:solidFill>
            <a:srgbClr val="2A7973">
              <a:alpha val="100000"/>
            </a:srgbClr>
          </a:solidFill>
          <a:ln/>
        </p:spPr>
      </p:sp>
      <p:sp>
        <p:nvSpPr>
          <p:cNvPr id="12" name="Text 2"/>
          <p:cNvSpPr/>
          <p:nvPr/>
        </p:nvSpPr>
        <p:spPr>
          <a:xfrm>
            <a:off x="3734267" y="2838450"/>
            <a:ext cx="7438896"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ДІАЛОГІЧНИЙ ПРАКТИКУМ</a:t>
            </a:r>
            <a:endParaRPr lang="en-US" sz="4400" dirty="0"/>
          </a:p>
        </p:txBody>
      </p:sp>
      <p:sp>
        <p:nvSpPr>
          <p:cNvPr id="13" name="Text 3"/>
          <p:cNvSpPr/>
          <p:nvPr/>
        </p:nvSpPr>
        <p:spPr>
          <a:xfrm>
            <a:off x="3480235" y="4044950"/>
            <a:ext cx="17578997" cy="11938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Уважно</a:t>
            </a:r>
            <a:r>
              <a:rPr lang="en-US" sz="3600" dirty="0">
                <a:solidFill>
                  <a:srgbClr val="000E06">
                    <a:alpha val="100000"/>
                  </a:srgbClr>
                </a:solidFill>
                <a:latin typeface="Arial Regular" pitchFamily="34" charset="0"/>
                <a:ea typeface="Arial Regular" pitchFamily="34" charset="-122"/>
                <a:cs typeface="Arial Regular" pitchFamily="34" charset="-120"/>
              </a:rPr>
              <a:t> прочитайте текст. Що нового дізналися? Яке речення передає основну думку тексту? </a:t>
            </a:r>
            <a:endParaRPr lang="en-US" sz="3600" dirty="0"/>
          </a:p>
        </p:txBody>
      </p:sp>
      <p:sp>
        <p:nvSpPr>
          <p:cNvPr id="14" name="Text 4"/>
          <p:cNvSpPr/>
          <p:nvPr/>
        </p:nvSpPr>
        <p:spPr>
          <a:xfrm>
            <a:off x="3480235" y="5391150"/>
            <a:ext cx="17578997" cy="5880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Будь-яка людина, навіть та, яка вирізняється безперечним розумом, талантами, щедро обдарована природою, повинна працювати над собою, намагатися дізнатися щось нове. Це може бути будь-що: прагнення вивчити іноземну мову чи опанувати певний вид мистецтва... Особистість повинна розвиватися, щоб не відстати від життя. Крім того, що більше людина знає та вміє, то цікавішим стає її життя, вона притягує дедалі більше людей. Розвиток особистості можна порівняти з водою в лісовому струмочку. Вона кришталево чиста, прозора, приємна на смак. Але якщо шлях струмка закидати камінням, вода швидко втратить прозорість і набуде неприємного присмаку. Тому що вона застоялася! Те саме відбувається з людиною, тобто, припинивши розвиватися, людина стає несучасною, нецікавою.</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44"/>
          </a:xfrm>
          <a:prstGeom prst="rect">
            <a:avLst/>
          </a:prstGeom>
        </p:spPr>
      </p:pic>
      <p:pic>
        <p:nvPicPr>
          <p:cNvPr id="5" name="Image 3" descr=" "/>
          <p:cNvPicPr>
            <a:picLocks noChangeAspect="1"/>
          </p:cNvPicPr>
          <p:nvPr/>
        </p:nvPicPr>
        <p:blipFill>
          <a:blip r:embed="rId7"/>
          <a:stretch>
            <a:fillRect/>
          </a:stretch>
        </p:blipFill>
        <p:spPr>
          <a:xfrm>
            <a:off x="0" y="9436100"/>
            <a:ext cx="1562295" cy="2597944"/>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44"/>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3790950"/>
            <a:ext cx="17426578" cy="6121400"/>
          </a:xfrm>
          <a:prstGeom prst="rect">
            <a:avLst/>
          </a:prstGeom>
          <a:noFill/>
          <a:ln/>
        </p:spPr>
      </p:sp>
      <p:sp>
        <p:nvSpPr>
          <p:cNvPr id="11" name="Text 1"/>
          <p:cNvSpPr/>
          <p:nvPr/>
        </p:nvSpPr>
        <p:spPr>
          <a:xfrm>
            <a:off x="3480235" y="3790950"/>
            <a:ext cx="17578997" cy="32766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Пам’ятайте, що не слід намагатися «осягнути неосяжне», хапаючись відразу за кілька справ, або ставити перед собою занадто складне завдання. Можливості для особистісного зростання є завжди, у будь-якому віці. Відомо чимало випадків, коли люди досягали значного успіху, набували популярності, зайнявшись справою, до якої начебто не мали жодних здібностей і схильностей. Тому не бійтеся братися за нову справу, експериментувати! (З журналу). </a:t>
            </a:r>
            <a:endParaRPr lang="en-US" sz="3600" dirty="0"/>
          </a:p>
        </p:txBody>
      </p:sp>
      <p:sp>
        <p:nvSpPr>
          <p:cNvPr id="12" name="Text 2"/>
          <p:cNvSpPr/>
          <p:nvPr/>
        </p:nvSpPr>
        <p:spPr>
          <a:xfrm>
            <a:off x="3480235" y="7219950"/>
            <a:ext cx="17578997" cy="11938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Які</a:t>
            </a:r>
            <a:r>
              <a:rPr lang="en-US" sz="3600" dirty="0">
                <a:solidFill>
                  <a:srgbClr val="000E06">
                    <a:alpha val="100000"/>
                  </a:srgbClr>
                </a:solidFill>
                <a:latin typeface="Arial Regular" pitchFamily="34" charset="0"/>
                <a:ea typeface="Arial Regular" pitchFamily="34" charset="-122"/>
                <a:cs typeface="Arial Regular" pitchFamily="34" charset="-120"/>
              </a:rPr>
              <a:t> зовнішні фактори можуть впливати на розвиток людини? Обґрунтуйте відповідь на запитання. </a:t>
            </a:r>
            <a:endParaRPr lang="en-US" sz="3600" dirty="0"/>
          </a:p>
        </p:txBody>
      </p:sp>
      <p:sp>
        <p:nvSpPr>
          <p:cNvPr id="13" name="Text 3"/>
          <p:cNvSpPr/>
          <p:nvPr/>
        </p:nvSpPr>
        <p:spPr>
          <a:xfrm>
            <a:off x="3480235" y="856615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Усі</a:t>
            </a:r>
            <a:r>
              <a:rPr lang="en-US" sz="3600" dirty="0">
                <a:solidFill>
                  <a:srgbClr val="000E06">
                    <a:alpha val="100000"/>
                  </a:srgbClr>
                </a:solidFill>
                <a:latin typeface="Arial Regular" pitchFamily="34" charset="0"/>
                <a:ea typeface="Arial Regular" pitchFamily="34" charset="-122"/>
                <a:cs typeface="Arial Regular" pitchFamily="34" charset="-120"/>
              </a:rPr>
              <a:t> діти навчаються, але не всі є відмінниками. Чому? </a:t>
            </a:r>
            <a:endParaRPr lang="en-US" sz="3600" dirty="0"/>
          </a:p>
        </p:txBody>
      </p:sp>
      <p:sp>
        <p:nvSpPr>
          <p:cNvPr id="14" name="Text 4"/>
          <p:cNvSpPr/>
          <p:nvPr/>
        </p:nvSpPr>
        <p:spPr>
          <a:xfrm>
            <a:off x="3480235" y="939165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Як</a:t>
            </a:r>
            <a:r>
              <a:rPr lang="en-US" sz="3600" dirty="0">
                <a:solidFill>
                  <a:srgbClr val="000E06">
                    <a:alpha val="100000"/>
                  </a:srgbClr>
                </a:solidFill>
                <a:latin typeface="Arial Regular" pitchFamily="34" charset="0"/>
                <a:ea typeface="Arial Regular" pitchFamily="34" charset="-122"/>
                <a:cs typeface="Arial Regular" pitchFamily="34" charset="-120"/>
              </a:rPr>
              <a:t> людина може самостійно розвиватися?</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44"/>
          </a:xfrm>
          <a:prstGeom prst="rect">
            <a:avLst/>
          </a:prstGeom>
        </p:spPr>
      </p:pic>
      <p:pic>
        <p:nvPicPr>
          <p:cNvPr id="5" name="Image 3" descr=" "/>
          <p:cNvPicPr>
            <a:picLocks noChangeAspect="1"/>
          </p:cNvPicPr>
          <p:nvPr/>
        </p:nvPicPr>
        <p:blipFill>
          <a:blip r:embed="rId7"/>
          <a:stretch>
            <a:fillRect/>
          </a:stretch>
        </p:blipFill>
        <p:spPr>
          <a:xfrm>
            <a:off x="0" y="9436100"/>
            <a:ext cx="1562295" cy="2597944"/>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44"/>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3841750"/>
            <a:ext cx="17426578" cy="6019800"/>
          </a:xfrm>
          <a:prstGeom prst="rect">
            <a:avLst/>
          </a:prstGeom>
          <a:noFill/>
          <a:ln/>
        </p:spPr>
      </p:sp>
      <p:sp>
        <p:nvSpPr>
          <p:cNvPr id="11" name="Shape 1"/>
          <p:cNvSpPr/>
          <p:nvPr/>
        </p:nvSpPr>
        <p:spPr>
          <a:xfrm>
            <a:off x="3480235" y="3841750"/>
            <a:ext cx="11317114" cy="1155700"/>
          </a:xfrm>
          <a:prstGeom prst="roundRect">
            <a:avLst>
              <a:gd name="adj" fmla="val 109978"/>
            </a:avLst>
          </a:prstGeom>
          <a:solidFill>
            <a:srgbClr val="2A7973">
              <a:alpha val="100000"/>
            </a:srgbClr>
          </a:solidFill>
          <a:ln/>
        </p:spPr>
      </p:sp>
      <p:sp>
        <p:nvSpPr>
          <p:cNvPr id="12" name="Text 2"/>
          <p:cNvSpPr/>
          <p:nvPr/>
        </p:nvSpPr>
        <p:spPr>
          <a:xfrm>
            <a:off x="3734267" y="4095750"/>
            <a:ext cx="10995341"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ІНТЕРАКТИВНА ВПРАВА «МУДРІ СОВИ» </a:t>
            </a:r>
            <a:endParaRPr lang="en-US" sz="4400" dirty="0"/>
          </a:p>
        </p:txBody>
      </p:sp>
      <p:sp>
        <p:nvSpPr>
          <p:cNvPr id="13" name="Text 3"/>
          <p:cNvSpPr/>
          <p:nvPr/>
        </p:nvSpPr>
        <p:spPr>
          <a:xfrm>
            <a:off x="3480235" y="5302250"/>
            <a:ext cx="17578997" cy="11938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Самостійно</a:t>
            </a:r>
            <a:r>
              <a:rPr lang="en-US" sz="3600" dirty="0">
                <a:solidFill>
                  <a:srgbClr val="000E06">
                    <a:alpha val="100000"/>
                  </a:srgbClr>
                </a:solidFill>
                <a:latin typeface="Arial Regular" pitchFamily="34" charset="0"/>
                <a:ea typeface="Arial Regular" pitchFamily="34" charset="-122"/>
                <a:cs typeface="Arial Regular" pitchFamily="34" charset="-120"/>
              </a:rPr>
              <a:t> ознайомитися з інформативним матеріалом, де подано короткий опис біографії знаменитих ділових людей. </a:t>
            </a:r>
            <a:endParaRPr lang="en-US" sz="3600" dirty="0"/>
          </a:p>
        </p:txBody>
      </p:sp>
      <p:sp>
        <p:nvSpPr>
          <p:cNvPr id="14" name="Text 4"/>
          <p:cNvSpPr/>
          <p:nvPr/>
        </p:nvSpPr>
        <p:spPr>
          <a:xfrm>
            <a:off x="3480235" y="6648450"/>
            <a:ext cx="17578997" cy="11938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Виокремити</a:t>
            </a:r>
            <a:r>
              <a:rPr lang="en-US" sz="3600" dirty="0">
                <a:solidFill>
                  <a:srgbClr val="000E06">
                    <a:alpha val="100000"/>
                  </a:srgbClr>
                </a:solidFill>
                <a:latin typeface="Arial Regular" pitchFamily="34" charset="0"/>
                <a:ea typeface="Arial Regular" pitchFamily="34" charset="-122"/>
                <a:cs typeface="Arial Regular" pitchFamily="34" charset="-120"/>
              </a:rPr>
              <a:t> ті якості, що, на думку групи, забезпечили успіх цієї людини, і записати їх на аркуші. </a:t>
            </a:r>
            <a:endParaRPr lang="en-US" sz="3600" dirty="0"/>
          </a:p>
        </p:txBody>
      </p:sp>
      <p:sp>
        <p:nvSpPr>
          <p:cNvPr id="15" name="Text 5"/>
          <p:cNvSpPr/>
          <p:nvPr/>
        </p:nvSpPr>
        <p:spPr>
          <a:xfrm>
            <a:off x="3480235" y="7994650"/>
            <a:ext cx="17578997" cy="11938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Ознайомити</a:t>
            </a:r>
            <a:r>
              <a:rPr lang="en-US" sz="3600" dirty="0">
                <a:solidFill>
                  <a:srgbClr val="000E06">
                    <a:alpha val="100000"/>
                  </a:srgbClr>
                </a:solidFill>
                <a:latin typeface="Arial Regular" pitchFamily="34" charset="0"/>
                <a:ea typeface="Arial Regular" pitchFamily="34" charset="-122"/>
                <a:cs typeface="Arial Regular" pitchFamily="34" charset="-120"/>
              </a:rPr>
              <a:t> всіх учасників із розглянутими біографіями і виділеними якостями успішної людини. </a:t>
            </a:r>
            <a:endParaRPr lang="en-US" sz="3600" dirty="0"/>
          </a:p>
        </p:txBody>
      </p:sp>
      <p:sp>
        <p:nvSpPr>
          <p:cNvPr id="16" name="Text 6"/>
          <p:cNvSpPr/>
          <p:nvPr/>
        </p:nvSpPr>
        <p:spPr>
          <a:xfrm>
            <a:off x="3480235" y="934085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Риси</a:t>
            </a:r>
            <a:r>
              <a:rPr lang="en-US" sz="3600" dirty="0">
                <a:solidFill>
                  <a:srgbClr val="000E06">
                    <a:alpha val="100000"/>
                  </a:srgbClr>
                </a:solidFill>
                <a:latin typeface="Arial Regular" pitchFamily="34" charset="0"/>
                <a:ea typeface="Arial Regular" pitchFamily="34" charset="-122"/>
                <a:cs typeface="Arial Regular" pitchFamily="34" charset="-120"/>
              </a:rPr>
              <a:t> успішної людини, визначені групою, прикріпити на дошці. </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sp>
        <p:nvSpPr>
          <p:cNvPr id="4" name="Shape 0"/>
          <p:cNvSpPr/>
          <p:nvPr/>
        </p:nvSpPr>
        <p:spPr>
          <a:xfrm>
            <a:off x="3480235" y="222250"/>
            <a:ext cx="17426578" cy="13258800"/>
          </a:xfrm>
          <a:prstGeom prst="rect">
            <a:avLst/>
          </a:prstGeom>
          <a:noFill/>
          <a:ln/>
        </p:spPr>
      </p:sp>
      <p:sp>
        <p:nvSpPr>
          <p:cNvPr id="5" name="Shape 1"/>
          <p:cNvSpPr/>
          <p:nvPr/>
        </p:nvSpPr>
        <p:spPr>
          <a:xfrm>
            <a:off x="1642533" y="222250"/>
            <a:ext cx="12180822" cy="1155700"/>
          </a:xfrm>
          <a:prstGeom prst="roundRect">
            <a:avLst>
              <a:gd name="adj" fmla="val 109978"/>
            </a:avLst>
          </a:prstGeom>
          <a:solidFill>
            <a:srgbClr val="2A7973">
              <a:alpha val="100000"/>
            </a:srgbClr>
          </a:solidFill>
          <a:ln/>
        </p:spPr>
      </p:sp>
      <p:sp>
        <p:nvSpPr>
          <p:cNvPr id="6" name="Text 2"/>
          <p:cNvSpPr/>
          <p:nvPr/>
        </p:nvSpPr>
        <p:spPr>
          <a:xfrm>
            <a:off x="1896565" y="476250"/>
            <a:ext cx="11859049"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ПОРАДИ ЧИТАЧАМ «ЯК ВИБИРАТИ КНИГУ»</a:t>
            </a:r>
            <a:endParaRPr lang="en-US" sz="4400" dirty="0"/>
          </a:p>
        </p:txBody>
      </p:sp>
      <p:sp>
        <p:nvSpPr>
          <p:cNvPr id="7" name="Text 3"/>
          <p:cNvSpPr/>
          <p:nvPr/>
        </p:nvSpPr>
        <p:spPr>
          <a:xfrm>
            <a:off x="1642533" y="1682750"/>
            <a:ext cx="20204198" cy="119507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1. Зверніть увагу на елементи книги, </a:t>
            </a:r>
            <a:r>
              <a:rPr lang="en-US" sz="3600" dirty="0" err="1">
                <a:solidFill>
                  <a:srgbClr val="000E06">
                    <a:alpha val="100000"/>
                  </a:srgbClr>
                </a:solidFill>
                <a:latin typeface="Arial Regular" pitchFamily="34" charset="0"/>
                <a:ea typeface="Arial Regular" pitchFamily="34" charset="-122"/>
                <a:cs typeface="Arial Regular" pitchFamily="34" charset="-120"/>
              </a:rPr>
              <a:t>це</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обкладинка</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корінець</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сторінки</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ілюстрація</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титульна </a:t>
            </a:r>
            <a:r>
              <a:rPr lang="en-US" sz="3600" dirty="0" err="1">
                <a:solidFill>
                  <a:srgbClr val="000E06">
                    <a:alpha val="100000"/>
                  </a:srgbClr>
                </a:solidFill>
                <a:latin typeface="Arial Regular" pitchFamily="34" charset="0"/>
                <a:ea typeface="Arial Regular" pitchFamily="34" charset="-122"/>
                <a:cs typeface="Arial Regular" pitchFamily="34" charset="-120"/>
              </a:rPr>
              <a:t>сторінка</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2. На титульній сторінці розміщені вихідні дана про книгу, </a:t>
            </a:r>
            <a:r>
              <a:rPr lang="en-US" sz="3600" dirty="0" err="1">
                <a:solidFill>
                  <a:srgbClr val="000E06">
                    <a:alpha val="100000"/>
                  </a:srgbClr>
                </a:solidFill>
                <a:latin typeface="Arial Regular" pitchFamily="34" charset="0"/>
                <a:ea typeface="Arial Regular" pitchFamily="34" charset="-122"/>
                <a:cs typeface="Arial Regular" pitchFamily="34" charset="-120"/>
              </a:rPr>
              <a:t>це</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автор </a:t>
            </a:r>
            <a:r>
              <a:rPr lang="en-US" sz="3600" dirty="0" err="1">
                <a:solidFill>
                  <a:srgbClr val="000E06">
                    <a:alpha val="100000"/>
                  </a:srgbClr>
                </a:solidFill>
                <a:latin typeface="Arial Regular" pitchFamily="34" charset="0"/>
                <a:ea typeface="Arial Regular" pitchFamily="34" charset="-122"/>
                <a:cs typeface="Arial Regular" pitchFamily="34" charset="-120"/>
              </a:rPr>
              <a:t>книги</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назва </a:t>
            </a:r>
            <a:r>
              <a:rPr lang="en-US" sz="3600" dirty="0" err="1">
                <a:solidFill>
                  <a:srgbClr val="000E06">
                    <a:alpha val="100000"/>
                  </a:srgbClr>
                </a:solidFill>
                <a:latin typeface="Arial Regular" pitchFamily="34" charset="0"/>
                <a:ea typeface="Arial Regular" pitchFamily="34" charset="-122"/>
                <a:cs typeface="Arial Regular" pitchFamily="34" charset="-120"/>
              </a:rPr>
              <a:t>книги</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коли вийшла з друку і де </a:t>
            </a:r>
            <a:r>
              <a:rPr lang="en-US" sz="3600" dirty="0" err="1">
                <a:solidFill>
                  <a:srgbClr val="000E06">
                    <a:alpha val="100000"/>
                  </a:srgbClr>
                </a:solidFill>
                <a:latin typeface="Arial Regular" pitchFamily="34" charset="0"/>
                <a:ea typeface="Arial Regular" pitchFamily="34" charset="-122"/>
                <a:cs typeface="Arial Regular" pitchFamily="34" charset="-120"/>
              </a:rPr>
              <a:t>саме</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яке видавництво її </a:t>
            </a:r>
            <a:r>
              <a:rPr lang="en-US" sz="3600" dirty="0" err="1">
                <a:solidFill>
                  <a:srgbClr val="000E06">
                    <a:alpha val="100000"/>
                  </a:srgbClr>
                </a:solidFill>
                <a:latin typeface="Arial Regular" pitchFamily="34" charset="0"/>
                <a:ea typeface="Arial Regular" pitchFamily="34" charset="-122"/>
                <a:cs typeface="Arial Regular" pitchFamily="34" charset="-120"/>
              </a:rPr>
              <a:t>друкувало</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3. З другої сторони титульної сторінки поміщена коротка анотація на книгу (про що розповідається в книзі, хто художник і інші </a:t>
            </a:r>
            <a:r>
              <a:rPr lang="en-US" sz="3600" dirty="0" err="1">
                <a:solidFill>
                  <a:srgbClr val="000E06">
                    <a:alpha val="100000"/>
                  </a:srgbClr>
                </a:solidFill>
                <a:latin typeface="Arial Regular" pitchFamily="34" charset="0"/>
                <a:ea typeface="Arial Regular" pitchFamily="34" charset="-122"/>
                <a:cs typeface="Arial Regular" pitchFamily="34" charset="-120"/>
              </a:rPr>
              <a:t>дані</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4. На початку книги є передмова, з неї ви дізнаєтесь про автора книги, які книги він ще </a:t>
            </a:r>
            <a:r>
              <a:rPr lang="en-US" sz="3600" dirty="0" err="1">
                <a:solidFill>
                  <a:srgbClr val="000E06">
                    <a:alpha val="100000"/>
                  </a:srgbClr>
                </a:solidFill>
                <a:latin typeface="Arial Regular" pitchFamily="34" charset="0"/>
                <a:ea typeface="Arial Regular" pitchFamily="34" charset="-122"/>
                <a:cs typeface="Arial Regular" pitchFamily="34" charset="-120"/>
              </a:rPr>
              <a:t>написав</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5. В кінці книги є зміст. Він теж розкриває вам про що розповідає </a:t>
            </a:r>
            <a:r>
              <a:rPr lang="en-US" sz="3600" dirty="0" err="1">
                <a:solidFill>
                  <a:srgbClr val="000E06">
                    <a:alpha val="100000"/>
                  </a:srgbClr>
                </a:solidFill>
                <a:latin typeface="Arial Regular" pitchFamily="34" charset="0"/>
                <a:ea typeface="Arial Regular" pitchFamily="34" charset="-122"/>
                <a:cs typeface="Arial Regular" pitchFamily="34" charset="-120"/>
              </a:rPr>
              <a:t>книга</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6. Зверніть увагу на рекомендаційні списки літератури. По них можна вибрати цікаву </a:t>
            </a:r>
            <a:r>
              <a:rPr lang="en-US" sz="3600" dirty="0" err="1">
                <a:solidFill>
                  <a:srgbClr val="000E06">
                    <a:alpha val="100000"/>
                  </a:srgbClr>
                </a:solidFill>
                <a:latin typeface="Arial Regular" pitchFamily="34" charset="0"/>
                <a:ea typeface="Arial Regular" pitchFamily="34" charset="-122"/>
                <a:cs typeface="Arial Regular" pitchFamily="34" charset="-120"/>
              </a:rPr>
              <a:t>книгу</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7. Можна вибрати книгу за рекомендацією бібліотекаря або товариша.
</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sp>
        <p:nvSpPr>
          <p:cNvPr id="4" name="Shape 0"/>
          <p:cNvSpPr/>
          <p:nvPr/>
        </p:nvSpPr>
        <p:spPr>
          <a:xfrm>
            <a:off x="3480235" y="5448300"/>
            <a:ext cx="17426578" cy="2806700"/>
          </a:xfrm>
          <a:prstGeom prst="rect">
            <a:avLst/>
          </a:prstGeom>
          <a:noFill/>
          <a:ln/>
        </p:spPr>
      </p:sp>
      <p:sp>
        <p:nvSpPr>
          <p:cNvPr id="5" name="Shape 1"/>
          <p:cNvSpPr/>
          <p:nvPr/>
        </p:nvSpPr>
        <p:spPr>
          <a:xfrm>
            <a:off x="3480235" y="5448300"/>
            <a:ext cx="6668333" cy="1155700"/>
          </a:xfrm>
          <a:prstGeom prst="roundRect">
            <a:avLst>
              <a:gd name="adj" fmla="val 109978"/>
            </a:avLst>
          </a:prstGeom>
          <a:solidFill>
            <a:srgbClr val="2A7973">
              <a:alpha val="100000"/>
            </a:srgbClr>
          </a:solidFill>
          <a:ln/>
        </p:spPr>
      </p:sp>
      <p:sp>
        <p:nvSpPr>
          <p:cNvPr id="6" name="Text 2"/>
          <p:cNvSpPr/>
          <p:nvPr/>
        </p:nvSpPr>
        <p:spPr>
          <a:xfrm>
            <a:off x="3734267" y="5702300"/>
            <a:ext cx="6346560"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ДОМАШНЄ ЗАВДАННЯ</a:t>
            </a:r>
            <a:endParaRPr lang="en-US" sz="4400" dirty="0"/>
          </a:p>
        </p:txBody>
      </p:sp>
      <p:sp>
        <p:nvSpPr>
          <p:cNvPr id="7" name="Text 3"/>
          <p:cNvSpPr/>
          <p:nvPr/>
        </p:nvSpPr>
        <p:spPr>
          <a:xfrm>
            <a:off x="3480235" y="690880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Bold" pitchFamily="34" charset="0"/>
                <a:ea typeface="Arial Bold" pitchFamily="34" charset="-122"/>
                <a:cs typeface="Arial Bold" pitchFamily="34" charset="-120"/>
              </a:rPr>
              <a:t>Творче завдання</a:t>
            </a:r>
            <a:endParaRPr lang="en-US" sz="3600" dirty="0"/>
          </a:p>
        </p:txBody>
      </p:sp>
      <p:sp>
        <p:nvSpPr>
          <p:cNvPr id="8" name="Text 4"/>
          <p:cNvSpPr/>
          <p:nvPr/>
        </p:nvSpPr>
        <p:spPr>
          <a:xfrm>
            <a:off x="3480235" y="773430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Напишіть есе на тему «Книга — джерело естетичної насолоди»</a:t>
            </a:r>
            <a:endParaRPr lang="en-US" sz="3600" dirty="0"/>
          </a:p>
        </p:txBody>
      </p:sp>
      <p:pic>
        <p:nvPicPr>
          <p:cNvPr id="9" name="Image 2" descr=" "/>
          <p:cNvPicPr>
            <a:picLocks noChangeAspect="1"/>
          </p:cNvPicPr>
          <p:nvPr/>
        </p:nvPicPr>
        <p:blipFill>
          <a:blip r:embed="rId6"/>
          <a:stretch>
            <a:fillRect/>
          </a:stretch>
        </p:blipFill>
        <p:spPr>
          <a:xfrm>
            <a:off x="444556" y="10388600"/>
            <a:ext cx="2540318" cy="2597944"/>
          </a:xfrm>
          <a:prstGeom prst="rect">
            <a:avLst/>
          </a:prstGeom>
        </p:spPr>
      </p:pic>
      <p:pic>
        <p:nvPicPr>
          <p:cNvPr id="10" name="Image 3" descr=" "/>
          <p:cNvPicPr>
            <a:picLocks noChangeAspect="1"/>
          </p:cNvPicPr>
          <p:nvPr/>
        </p:nvPicPr>
        <p:blipFill>
          <a:blip r:embed="rId7"/>
          <a:stretch>
            <a:fillRect/>
          </a:stretch>
        </p:blipFill>
        <p:spPr>
          <a:xfrm>
            <a:off x="0" y="9436100"/>
            <a:ext cx="1562295" cy="2597944"/>
          </a:xfrm>
          <a:prstGeom prst="rect">
            <a:avLst/>
          </a:prstGeom>
        </p:spPr>
      </p:pic>
      <p:pic>
        <p:nvPicPr>
          <p:cNvPr id="11" name="Image 4" descr=" "/>
          <p:cNvPicPr>
            <a:picLocks noChangeAspect="1"/>
          </p:cNvPicPr>
          <p:nvPr/>
        </p:nvPicPr>
        <p:blipFill>
          <a:blip r:embed="rId8"/>
          <a:stretch>
            <a:fillRect/>
          </a:stretch>
        </p:blipFill>
        <p:spPr>
          <a:xfrm>
            <a:off x="0" y="11595100"/>
            <a:ext cx="2044956" cy="2120900"/>
          </a:xfrm>
          <a:prstGeom prst="rect">
            <a:avLst/>
          </a:prstGeom>
        </p:spPr>
      </p:pic>
      <p:pic>
        <p:nvPicPr>
          <p:cNvPr id="12"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13" name="Image 6" descr=" "/>
          <p:cNvPicPr>
            <a:picLocks noChangeAspect="1"/>
          </p:cNvPicPr>
          <p:nvPr/>
        </p:nvPicPr>
        <p:blipFill>
          <a:blip r:embed="rId10"/>
          <a:stretch>
            <a:fillRect/>
          </a:stretch>
        </p:blipFill>
        <p:spPr>
          <a:xfrm>
            <a:off x="0" y="7594600"/>
            <a:ext cx="774797" cy="2597944"/>
          </a:xfrm>
          <a:prstGeom prst="rect">
            <a:avLst/>
          </a:prstGeom>
        </p:spPr>
      </p:pic>
      <p:pic>
        <p:nvPicPr>
          <p:cNvPr id="14" name="Image 7" descr=" "/>
          <p:cNvPicPr>
            <a:picLocks noChangeAspect="1"/>
          </p:cNvPicPr>
          <p:nvPr/>
        </p:nvPicPr>
        <p:blipFill>
          <a:blip r:embed="rId11"/>
          <a:stretch>
            <a:fillRect/>
          </a:stretch>
        </p:blipFill>
        <p:spPr>
          <a:xfrm>
            <a:off x="3111889" y="12928600"/>
            <a:ext cx="2540318" cy="787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736</Words>
  <Application>Microsoft Office PowerPoint</Application>
  <PresentationFormat>Довільний</PresentationFormat>
  <Paragraphs>55</Paragraphs>
  <Slides>9</Slides>
  <Notes>9</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9</vt:i4>
      </vt:variant>
    </vt:vector>
  </HeadingPairs>
  <TitlesOfParts>
    <vt:vector size="15" baseType="lpstr">
      <vt:lpstr>Arial</vt:lpstr>
      <vt:lpstr>Arial Bold</vt:lpstr>
      <vt:lpstr>Arial Italic</vt:lpstr>
      <vt:lpstr>Arial Regular</vt:lpstr>
      <vt:lpstr>Calibri</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Дима Сухомлин</cp:lastModifiedBy>
  <cp:revision>2</cp:revision>
  <dcterms:created xsi:type="dcterms:W3CDTF">2024-12-27T14:21:56Z</dcterms:created>
  <dcterms:modified xsi:type="dcterms:W3CDTF">2024-12-27T14:26:52Z</dcterms:modified>
</cp:coreProperties>
</file>