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24387175" cy="13716000"/>
  <p:notesSz cx="13716000" cy="24387175"/>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0" d="100"/>
          <a:sy n="50" d="100"/>
        </p:scale>
        <p:origin x="72"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35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7.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8.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6.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7.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9.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2.svg"/><Relationship Id="rId3" Type="http://schemas.openxmlformats.org/officeDocument/2006/relationships/image" Target="../media/image14.png"/><Relationship Id="rId7" Type="http://schemas.openxmlformats.org/officeDocument/2006/relationships/image" Target="../media/image2.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3.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5.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26.sv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6F9EE"/>
        </a:solidFill>
        <a:effectLst/>
      </p:bgPr>
    </p:bg>
    <p:spTree>
      <p:nvGrpSpPr>
        <p:cNvPr id="1" name=""/>
        <p:cNvGrpSpPr/>
        <p:nvPr/>
      </p:nvGrpSpPr>
      <p:grpSpPr>
        <a:xfrm>
          <a:off x="0" y="0"/>
          <a:ext cx="0" cy="0"/>
          <a:chOff x="0" y="0"/>
          <a:chExt cx="0" cy="0"/>
        </a:xfrm>
      </p:grpSpPr>
      <p:sp>
        <p:nvSpPr>
          <p:cNvPr id="2" name="Shape 0"/>
          <p:cNvSpPr/>
          <p:nvPr/>
        </p:nvSpPr>
        <p:spPr>
          <a:xfrm>
            <a:off x="3480235" y="1397000"/>
            <a:ext cx="3340518" cy="1219200"/>
          </a:xfrm>
          <a:prstGeom prst="roundRect">
            <a:avLst>
              <a:gd name="adj" fmla="val 104250"/>
            </a:avLst>
          </a:prstGeom>
          <a:solidFill>
            <a:srgbClr val="9DC350">
              <a:alpha val="100000"/>
            </a:srgbClr>
          </a:solidFill>
          <a:ln/>
        </p:spPr>
      </p:sp>
      <p:sp>
        <p:nvSpPr>
          <p:cNvPr id="3" name="Text 1"/>
          <p:cNvSpPr/>
          <p:nvPr/>
        </p:nvSpPr>
        <p:spPr>
          <a:xfrm>
            <a:off x="3988298" y="1651000"/>
            <a:ext cx="2527616" cy="914400"/>
          </a:xfrm>
          <a:prstGeom prst="rect">
            <a:avLst/>
          </a:prstGeom>
          <a:noFill/>
          <a:ln/>
        </p:spPr>
        <p:txBody>
          <a:bodyPr wrap="square" lIns="0" tIns="0" rIns="0" bIns="0" rtlCol="0" anchor="t"/>
          <a:lstStyle/>
          <a:p>
            <a:pPr marL="0" indent="0" algn="l">
              <a:lnSpc>
                <a:spcPts val="5600"/>
              </a:lnSpc>
              <a:buNone/>
            </a:pPr>
            <a:r>
              <a:rPr lang="en-US" sz="4800" dirty="0" err="1">
                <a:solidFill>
                  <a:srgbClr val="FFFFFF">
                    <a:alpha val="100000"/>
                  </a:srgbClr>
                </a:solidFill>
                <a:latin typeface="Arial Regular" pitchFamily="34" charset="0"/>
                <a:ea typeface="Arial Regular" pitchFamily="34" charset="-122"/>
                <a:cs typeface="Arial Regular" pitchFamily="34" charset="-120"/>
              </a:rPr>
              <a:t>Урок</a:t>
            </a:r>
            <a:r>
              <a:rPr lang="en-US" sz="4800" dirty="0">
                <a:solidFill>
                  <a:srgbClr val="FFFFFF">
                    <a:alpha val="100000"/>
                  </a:srgbClr>
                </a:solidFill>
                <a:latin typeface="Arial Regular" pitchFamily="34" charset="0"/>
                <a:ea typeface="Arial Regular" pitchFamily="34" charset="-122"/>
                <a:cs typeface="Arial Regular" pitchFamily="34" charset="-120"/>
              </a:rPr>
              <a:t> </a:t>
            </a:r>
            <a:r>
              <a:rPr lang="uk-UA" sz="4800">
                <a:solidFill>
                  <a:srgbClr val="FFFFFF">
                    <a:alpha val="100000"/>
                  </a:srgbClr>
                </a:solidFill>
                <a:latin typeface="Arial Regular" pitchFamily="34" charset="0"/>
                <a:ea typeface="Arial Regular" pitchFamily="34" charset="-122"/>
                <a:cs typeface="Arial Regular" pitchFamily="34" charset="-120"/>
              </a:rPr>
              <a:t>90</a:t>
            </a:r>
            <a:r>
              <a:rPr lang="en-US" sz="4800">
                <a:solidFill>
                  <a:srgbClr val="FFFFFF">
                    <a:alpha val="100000"/>
                  </a:srgbClr>
                </a:solidFill>
                <a:latin typeface="Arial Regular" pitchFamily="34" charset="0"/>
                <a:ea typeface="Arial Regular" pitchFamily="34" charset="-122"/>
                <a:cs typeface="Arial Regular" pitchFamily="34" charset="-120"/>
              </a:rPr>
              <a:t>. </a:t>
            </a:r>
            <a:endParaRPr lang="en-US" sz="4800" dirty="0"/>
          </a:p>
        </p:txBody>
      </p:sp>
      <p:sp>
        <p:nvSpPr>
          <p:cNvPr id="4" name="Text 2"/>
          <p:cNvSpPr/>
          <p:nvPr/>
        </p:nvSpPr>
        <p:spPr>
          <a:xfrm>
            <a:off x="3480235" y="3187700"/>
            <a:ext cx="10986873" cy="8432800"/>
          </a:xfrm>
          <a:prstGeom prst="rect">
            <a:avLst/>
          </a:prstGeom>
          <a:noFill/>
          <a:ln/>
        </p:spPr>
        <p:txBody>
          <a:bodyPr wrap="square" lIns="0" tIns="0" rIns="0" bIns="0" rtlCol="0" anchor="t"/>
          <a:lstStyle/>
          <a:p>
            <a:pPr marL="0" indent="0" algn="l">
              <a:lnSpc>
                <a:spcPts val="7000"/>
              </a:lnSpc>
              <a:buNone/>
            </a:pPr>
            <a:r>
              <a:rPr lang="en-US" sz="6600" dirty="0">
                <a:solidFill>
                  <a:srgbClr val="000E06">
                    <a:alpha val="100000"/>
                  </a:srgbClr>
                </a:solidFill>
                <a:latin typeface="Arial Regular" pitchFamily="34" charset="0"/>
                <a:ea typeface="Arial Regular" pitchFamily="34" charset="-122"/>
                <a:cs typeface="Arial Regular" pitchFamily="34" charset="-120"/>
              </a:rPr>
              <a:t>ТЕМА. ЖАНРИ МОВЛЕННЯ. КОНСПЕКТ</a:t>
            </a:r>
            <a:endParaRPr lang="en-US" sz="6600" dirty="0"/>
          </a:p>
        </p:txBody>
      </p:sp>
      <p:pic>
        <p:nvPicPr>
          <p:cNvPr id="5" name="Image 0" descr=" "/>
          <p:cNvPicPr>
            <a:picLocks noChangeAspect="1"/>
          </p:cNvPicPr>
          <p:nvPr/>
        </p:nvPicPr>
        <p:blipFill>
          <a:blip r:embed="rId3"/>
          <a:stretch>
            <a:fillRect/>
          </a:stretch>
        </p:blipFill>
        <p:spPr>
          <a:xfrm>
            <a:off x="444556" y="10388600"/>
            <a:ext cx="2540318" cy="2597956"/>
          </a:xfrm>
          <a:prstGeom prst="rect">
            <a:avLst/>
          </a:prstGeom>
        </p:spPr>
      </p:pic>
      <p:pic>
        <p:nvPicPr>
          <p:cNvPr id="6" name="Image 1" descr=" "/>
          <p:cNvPicPr>
            <a:picLocks noChangeAspect="1"/>
          </p:cNvPicPr>
          <p:nvPr/>
        </p:nvPicPr>
        <p:blipFill>
          <a:blip r:embed="rId4"/>
          <a:stretch>
            <a:fillRect/>
          </a:stretch>
        </p:blipFill>
        <p:spPr>
          <a:xfrm>
            <a:off x="0" y="9436100"/>
            <a:ext cx="1562295" cy="2597956"/>
          </a:xfrm>
          <a:prstGeom prst="rect">
            <a:avLst/>
          </a:prstGeom>
        </p:spPr>
      </p:pic>
      <p:pic>
        <p:nvPicPr>
          <p:cNvPr id="7" name="Image 2" descr=" "/>
          <p:cNvPicPr>
            <a:picLocks noChangeAspect="1"/>
          </p:cNvPicPr>
          <p:nvPr/>
        </p:nvPicPr>
        <p:blipFill>
          <a:blip r:embed="rId5"/>
          <a:stretch>
            <a:fillRect/>
          </a:stretch>
        </p:blipFill>
        <p:spPr>
          <a:xfrm>
            <a:off x="0" y="11595100"/>
            <a:ext cx="2044956" cy="2120900"/>
          </a:xfrm>
          <a:prstGeom prst="rect">
            <a:avLst/>
          </a:prstGeom>
        </p:spPr>
      </p:pic>
      <p:pic>
        <p:nvPicPr>
          <p:cNvPr id="8" name="Image 3" descr=" "/>
          <p:cNvPicPr>
            <a:picLocks noChangeAspect="1"/>
          </p:cNvPicPr>
          <p:nvPr/>
        </p:nvPicPr>
        <p:blipFill>
          <a:blip r:embed="rId6"/>
          <a:stretch>
            <a:fillRect/>
          </a:stretch>
        </p:blipFill>
        <p:spPr>
          <a:xfrm>
            <a:off x="1409876" y="11684000"/>
            <a:ext cx="2540318" cy="2032000"/>
          </a:xfrm>
          <a:prstGeom prst="rect">
            <a:avLst/>
          </a:prstGeom>
        </p:spPr>
      </p:pic>
      <p:pic>
        <p:nvPicPr>
          <p:cNvPr id="9" name="Image 4" descr=" "/>
          <p:cNvPicPr>
            <a:picLocks noChangeAspect="1"/>
          </p:cNvPicPr>
          <p:nvPr/>
        </p:nvPicPr>
        <p:blipFill>
          <a:blip r:embed="rId7"/>
          <a:stretch>
            <a:fillRect/>
          </a:stretch>
        </p:blipFill>
        <p:spPr>
          <a:xfrm>
            <a:off x="0" y="7594600"/>
            <a:ext cx="774797" cy="2597956"/>
          </a:xfrm>
          <a:prstGeom prst="rect">
            <a:avLst/>
          </a:prstGeom>
        </p:spPr>
      </p:pic>
      <p:pic>
        <p:nvPicPr>
          <p:cNvPr id="10" name="Image 5" descr=" "/>
          <p:cNvPicPr>
            <a:picLocks noChangeAspect="1"/>
          </p:cNvPicPr>
          <p:nvPr/>
        </p:nvPicPr>
        <p:blipFill>
          <a:blip r:embed="rId8"/>
          <a:stretch>
            <a:fillRect/>
          </a:stretch>
        </p:blipFill>
        <p:spPr>
          <a:xfrm>
            <a:off x="3111889" y="12928600"/>
            <a:ext cx="2540318" cy="787400"/>
          </a:xfrm>
          <a:prstGeom prst="rect">
            <a:avLst/>
          </a:prstGeom>
        </p:spPr>
      </p:pic>
      <p:pic>
        <p:nvPicPr>
          <p:cNvPr id="11" name="Image 6" descr=" "/>
          <p:cNvPicPr>
            <a:picLocks noChangeAspect="1"/>
          </p:cNvPicPr>
          <p:nvPr/>
        </p:nvPicPr>
        <p:blipFill>
          <a:blip r:embed="rId9"/>
          <a:stretch>
            <a:fillRect/>
          </a:stretch>
        </p:blipFill>
        <p:spPr>
          <a:xfrm>
            <a:off x="635079" y="0"/>
            <a:ext cx="1879835" cy="1625600"/>
          </a:xfrm>
          <a:prstGeom prst="rect">
            <a:avLst/>
          </a:prstGeom>
        </p:spPr>
      </p:pic>
      <p:pic>
        <p:nvPicPr>
          <p:cNvPr id="12" name="Image 7" descr=" "/>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3537" y="1121556"/>
            <a:ext cx="1643193" cy="340754"/>
          </a:xfrm>
          <a:prstGeom prst="rect">
            <a:avLst/>
          </a:prstGeom>
        </p:spPr>
      </p:pic>
      <p:pic>
        <p:nvPicPr>
          <p:cNvPr id="13" name="Image 8"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4998" y="914512"/>
            <a:ext cx="1611539" cy="198896"/>
          </a:xfrm>
          <a:prstGeom prst="rect">
            <a:avLst/>
          </a:prstGeom>
        </p:spPr>
      </p:pic>
      <p:sp>
        <p:nvSpPr>
          <p:cNvPr id="14" name="Text 3"/>
          <p:cNvSpPr/>
          <p:nvPr/>
        </p:nvSpPr>
        <p:spPr>
          <a:xfrm>
            <a:off x="537701" y="1625600"/>
            <a:ext cx="1977214" cy="1087967"/>
          </a:xfrm>
          <a:prstGeom prst="rect">
            <a:avLst/>
          </a:prstGeom>
          <a:noFill/>
          <a:ln/>
        </p:spPr>
        <p:txBody>
          <a:bodyPr wrap="square" lIns="0" tIns="0" rIns="0" bIns="0" rtlCol="0" anchor="t"/>
          <a:lstStyle/>
          <a:p>
            <a:pPr marL="0" indent="0" algn="r">
              <a:buNone/>
            </a:pPr>
            <a:r>
              <a:rPr lang="en-US" sz="2300" dirty="0">
                <a:solidFill>
                  <a:srgbClr val="0B0B64">
                    <a:alpha val="100000"/>
                  </a:srgbClr>
                </a:solidFill>
                <a:latin typeface="Arial Bold" pitchFamily="34" charset="0"/>
                <a:ea typeface="Arial Bold" pitchFamily="34" charset="-122"/>
                <a:cs typeface="Arial Bold" pitchFamily="34" charset="-120"/>
              </a:rPr>
              <a:t>НОВА </a:t>
            </a:r>
            <a:endParaRPr lang="en-US" sz="2300" dirty="0"/>
          </a:p>
          <a:p>
            <a:pPr marL="0" indent="0" algn="r">
              <a:buNone/>
            </a:pPr>
            <a:r>
              <a:rPr lang="en-US" sz="2300" dirty="0">
                <a:solidFill>
                  <a:srgbClr val="0B0B64">
                    <a:alpha val="100000"/>
                  </a:srgbClr>
                </a:solidFill>
                <a:latin typeface="Arial Bold" pitchFamily="34" charset="0"/>
                <a:ea typeface="Arial Bold" pitchFamily="34" charset="-122"/>
                <a:cs typeface="Arial Bold" pitchFamily="34" charset="-120"/>
              </a:rPr>
              <a:t>УКРАЇНСЬКА ШКОЛА</a:t>
            </a:r>
            <a:endParaRPr lang="en-US" sz="2300" dirty="0"/>
          </a:p>
        </p:txBody>
      </p:sp>
      <p:pic>
        <p:nvPicPr>
          <p:cNvPr id="15" name="Image 9" descr=" "/>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565295" y="1651000"/>
            <a:ext cx="7976597" cy="9994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4616450"/>
            <a:ext cx="17426578" cy="4470400"/>
          </a:xfrm>
          <a:prstGeom prst="rect">
            <a:avLst/>
          </a:prstGeom>
          <a:noFill/>
          <a:ln/>
        </p:spPr>
      </p:sp>
      <p:sp>
        <p:nvSpPr>
          <p:cNvPr id="11" name="Text 1"/>
          <p:cNvSpPr/>
          <p:nvPr/>
        </p:nvSpPr>
        <p:spPr>
          <a:xfrm>
            <a:off x="3480235" y="4616450"/>
            <a:ext cx="17578997" cy="22352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Текстуальний конспект підходить для конспектування статей, книг та інших письмових джерел. Весь твій конспект складається з цитат – і тільки з них. Використовуючи цитати автора, навряд чи вдасться неправильно інтерпретувати його слова, і в цьому головна перевага такого виду конспекту.</a:t>
            </a:r>
            <a:endParaRPr lang="en-US" sz="3600" dirty="0"/>
          </a:p>
        </p:txBody>
      </p:sp>
      <p:sp>
        <p:nvSpPr>
          <p:cNvPr id="12" name="Text 2"/>
          <p:cNvSpPr/>
          <p:nvPr/>
        </p:nvSpPr>
        <p:spPr>
          <a:xfrm>
            <a:off x="3480235" y="7004050"/>
            <a:ext cx="17578997" cy="22352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У будь-якому випадку, який би метод конспектування ти не вибрав, якщо ти прагнеш до знань і готовий приділити цьому час і сили, то у тебе обов’язково все вийде. Не бійся дізнаватися щось нове, ніколи не переставай самовдосконалюватися. (З науково-популярної статті)</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4102100"/>
            <a:ext cx="17426578" cy="5499100"/>
          </a:xfrm>
          <a:prstGeom prst="rect">
            <a:avLst/>
          </a:prstGeom>
          <a:noFill/>
          <a:ln/>
        </p:spPr>
      </p:sp>
      <p:sp>
        <p:nvSpPr>
          <p:cNvPr id="11" name="Shape 1"/>
          <p:cNvSpPr/>
          <p:nvPr/>
        </p:nvSpPr>
        <p:spPr>
          <a:xfrm>
            <a:off x="3480235" y="4102100"/>
            <a:ext cx="6338092" cy="1155700"/>
          </a:xfrm>
          <a:prstGeom prst="roundRect">
            <a:avLst>
              <a:gd name="adj" fmla="val 109978"/>
            </a:avLst>
          </a:prstGeom>
          <a:solidFill>
            <a:srgbClr val="2A7973">
              <a:alpha val="100000"/>
            </a:srgbClr>
          </a:solidFill>
          <a:ln/>
        </p:spPr>
      </p:sp>
      <p:sp>
        <p:nvSpPr>
          <p:cNvPr id="12" name="Text 2"/>
          <p:cNvSpPr/>
          <p:nvPr/>
        </p:nvSpPr>
        <p:spPr>
          <a:xfrm>
            <a:off x="3734267" y="4356100"/>
            <a:ext cx="6016319"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ПІДСУМКОВА БЕСІДА</a:t>
            </a:r>
            <a:endParaRPr lang="en-US" sz="4400" dirty="0"/>
          </a:p>
        </p:txBody>
      </p:sp>
      <p:sp>
        <p:nvSpPr>
          <p:cNvPr id="13" name="Text 3"/>
          <p:cNvSpPr/>
          <p:nvPr/>
        </p:nvSpPr>
        <p:spPr>
          <a:xfrm>
            <a:off x="3480235" y="55626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Які</a:t>
            </a:r>
            <a:r>
              <a:rPr lang="en-US" sz="3600" dirty="0">
                <a:solidFill>
                  <a:srgbClr val="000E06">
                    <a:alpha val="100000"/>
                  </a:srgbClr>
                </a:solidFill>
                <a:latin typeface="Arial Regular" pitchFamily="34" charset="0"/>
                <a:ea typeface="Arial Regular" pitchFamily="34" charset="-122"/>
                <a:cs typeface="Arial Regular" pitchFamily="34" charset="-120"/>
              </a:rPr>
              <a:t> бувають види конспектів? </a:t>
            </a:r>
            <a:endParaRPr lang="en-US" sz="3600" dirty="0"/>
          </a:p>
        </p:txBody>
      </p:sp>
      <p:sp>
        <p:nvSpPr>
          <p:cNvPr id="14" name="Text 4"/>
          <p:cNvSpPr/>
          <p:nvPr/>
        </p:nvSpPr>
        <p:spPr>
          <a:xfrm>
            <a:off x="3480235" y="638810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Що</a:t>
            </a:r>
            <a:r>
              <a:rPr lang="en-US" sz="3600" dirty="0">
                <a:solidFill>
                  <a:srgbClr val="000E06">
                    <a:alpha val="100000"/>
                  </a:srgbClr>
                </a:solidFill>
                <a:latin typeface="Arial Regular" pitchFamily="34" charset="0"/>
                <a:ea typeface="Arial Regular" pitchFamily="34" charset="-122"/>
                <a:cs typeface="Arial Regular" pitchFamily="34" charset="-120"/>
              </a:rPr>
              <a:t> таке «візуальний конспект»? Що спільного і відмінного між конспектом і візуальним конспектом?</a:t>
            </a:r>
            <a:endParaRPr lang="en-US" sz="3600" dirty="0"/>
          </a:p>
        </p:txBody>
      </p:sp>
      <p:sp>
        <p:nvSpPr>
          <p:cNvPr id="15" name="Text 5"/>
          <p:cNvSpPr/>
          <p:nvPr/>
        </p:nvSpPr>
        <p:spPr>
          <a:xfrm>
            <a:off x="3480235" y="77343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Чим</a:t>
            </a:r>
            <a:r>
              <a:rPr lang="en-US" sz="3600" dirty="0">
                <a:solidFill>
                  <a:srgbClr val="000E06">
                    <a:alpha val="100000"/>
                  </a:srgbClr>
                </a:solidFill>
                <a:latin typeface="Arial Regular" pitchFamily="34" charset="0"/>
                <a:ea typeface="Arial Regular" pitchFamily="34" charset="-122"/>
                <a:cs typeface="Arial Regular" pitchFamily="34" charset="-120"/>
              </a:rPr>
              <a:t> відрізняється конспектування від складання тез?</a:t>
            </a:r>
            <a:endParaRPr lang="en-US" sz="3600" dirty="0"/>
          </a:p>
        </p:txBody>
      </p:sp>
      <p:sp>
        <p:nvSpPr>
          <p:cNvPr id="16" name="Text 6"/>
          <p:cNvSpPr/>
          <p:nvPr/>
        </p:nvSpPr>
        <p:spPr>
          <a:xfrm>
            <a:off x="3480235" y="855980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Які</a:t>
            </a:r>
            <a:r>
              <a:rPr lang="en-US" sz="3600" dirty="0">
                <a:solidFill>
                  <a:srgbClr val="000E06">
                    <a:alpha val="100000"/>
                  </a:srgbClr>
                </a:solidFill>
                <a:latin typeface="Arial Regular" pitchFamily="34" charset="0"/>
                <a:ea typeface="Arial Regular" pitchFamily="34" charset="-122"/>
                <a:cs typeface="Arial Regular" pitchFamily="34" charset="-120"/>
              </a:rPr>
              <a:t> ви знаєте способи запису почутого і прочитаного, якими з них вам найчастіше доводиться користуватися? </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3841750"/>
            <a:ext cx="17426578" cy="6019800"/>
          </a:xfrm>
          <a:prstGeom prst="rect">
            <a:avLst/>
          </a:prstGeom>
          <a:noFill/>
          <a:ln/>
        </p:spPr>
      </p:sp>
      <p:sp>
        <p:nvSpPr>
          <p:cNvPr id="11" name="Shape 1"/>
          <p:cNvSpPr/>
          <p:nvPr/>
        </p:nvSpPr>
        <p:spPr>
          <a:xfrm>
            <a:off x="3480235" y="3841750"/>
            <a:ext cx="6668333" cy="1155700"/>
          </a:xfrm>
          <a:prstGeom prst="roundRect">
            <a:avLst>
              <a:gd name="adj" fmla="val 109978"/>
            </a:avLst>
          </a:prstGeom>
          <a:solidFill>
            <a:srgbClr val="2A7973">
              <a:alpha val="100000"/>
            </a:srgbClr>
          </a:solidFill>
          <a:ln/>
        </p:spPr>
      </p:sp>
      <p:sp>
        <p:nvSpPr>
          <p:cNvPr id="12" name="Text 2"/>
          <p:cNvSpPr/>
          <p:nvPr/>
        </p:nvSpPr>
        <p:spPr>
          <a:xfrm>
            <a:off x="3734267" y="4095750"/>
            <a:ext cx="6346560"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ДОМАШНЄ ЗАВДАННЯ</a:t>
            </a:r>
            <a:endParaRPr lang="en-US" sz="4400" dirty="0"/>
          </a:p>
        </p:txBody>
      </p:sp>
      <p:sp>
        <p:nvSpPr>
          <p:cNvPr id="13" name="Text 3"/>
          <p:cNvSpPr/>
          <p:nvPr/>
        </p:nvSpPr>
        <p:spPr>
          <a:xfrm>
            <a:off x="3480235" y="53022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Творче завдання</a:t>
            </a:r>
            <a:endParaRPr lang="en-US" sz="3600" dirty="0"/>
          </a:p>
        </p:txBody>
      </p:sp>
      <p:sp>
        <p:nvSpPr>
          <p:cNvPr id="14" name="Text 4"/>
          <p:cNvSpPr/>
          <p:nvPr/>
        </p:nvSpPr>
        <p:spPr>
          <a:xfrm>
            <a:off x="3480235" y="6127750"/>
            <a:ext cx="17578997" cy="17145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Напишіть конспект самостійно підібраного науково-популярного тексту (статті) на екологічну тематику. Занотуйте власні думки й оцінки, використовуючи умовні позначки.</a:t>
            </a:r>
            <a:endParaRPr lang="en-US" sz="3600" dirty="0"/>
          </a:p>
        </p:txBody>
      </p:sp>
      <p:sp>
        <p:nvSpPr>
          <p:cNvPr id="15" name="Text 5"/>
          <p:cNvSpPr/>
          <p:nvPr/>
        </p:nvSpPr>
        <p:spPr>
          <a:xfrm>
            <a:off x="3480235" y="79946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Чим</a:t>
            </a:r>
            <a:r>
              <a:rPr lang="en-US" sz="3600" dirty="0">
                <a:solidFill>
                  <a:srgbClr val="000E06">
                    <a:alpha val="100000"/>
                  </a:srgbClr>
                </a:solidFill>
                <a:latin typeface="Arial Regular" pitchFamily="34" charset="0"/>
                <a:ea typeface="Arial Regular" pitchFamily="34" charset="-122"/>
                <a:cs typeface="Arial Regular" pitchFamily="34" charset="-120"/>
              </a:rPr>
              <a:t> відрізняється конспектування від складання тез?</a:t>
            </a:r>
            <a:endParaRPr lang="en-US" sz="3600" dirty="0"/>
          </a:p>
        </p:txBody>
      </p:sp>
      <p:sp>
        <p:nvSpPr>
          <p:cNvPr id="16" name="Text 6"/>
          <p:cNvSpPr/>
          <p:nvPr/>
        </p:nvSpPr>
        <p:spPr>
          <a:xfrm>
            <a:off x="3480235" y="882015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Які</a:t>
            </a:r>
            <a:r>
              <a:rPr lang="en-US" sz="3600" dirty="0">
                <a:solidFill>
                  <a:srgbClr val="000E06">
                    <a:alpha val="100000"/>
                  </a:srgbClr>
                </a:solidFill>
                <a:latin typeface="Arial Regular" pitchFamily="34" charset="0"/>
                <a:ea typeface="Arial Regular" pitchFamily="34" charset="-122"/>
                <a:cs typeface="Arial Regular" pitchFamily="34" charset="-120"/>
              </a:rPr>
              <a:t> ви знаєте способи запису почутого і прочитаного, якими з них вам найчастіше доводиться користуватися? </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5448300"/>
            <a:ext cx="17426578" cy="2806700"/>
          </a:xfrm>
          <a:prstGeom prst="rect">
            <a:avLst/>
          </a:prstGeom>
          <a:noFill/>
          <a:ln/>
        </p:spPr>
      </p:sp>
      <p:sp>
        <p:nvSpPr>
          <p:cNvPr id="11" name="Shape 1"/>
          <p:cNvSpPr/>
          <p:nvPr/>
        </p:nvSpPr>
        <p:spPr>
          <a:xfrm>
            <a:off x="3480235" y="5448300"/>
            <a:ext cx="9348368" cy="1155700"/>
          </a:xfrm>
          <a:prstGeom prst="roundRect">
            <a:avLst>
              <a:gd name="adj" fmla="val 109978"/>
            </a:avLst>
          </a:prstGeom>
          <a:solidFill>
            <a:srgbClr val="2A7973">
              <a:alpha val="100000"/>
            </a:srgbClr>
          </a:solidFill>
          <a:ln/>
        </p:spPr>
      </p:sp>
      <p:sp>
        <p:nvSpPr>
          <p:cNvPr id="12" name="Text 2"/>
          <p:cNvSpPr/>
          <p:nvPr/>
        </p:nvSpPr>
        <p:spPr>
          <a:xfrm>
            <a:off x="3734267" y="5702300"/>
            <a:ext cx="9026595"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БЕСІДА «ЗГАДАЙМО ВИВЧЕНЕ!»</a:t>
            </a:r>
            <a:endParaRPr lang="en-US" sz="4400" dirty="0"/>
          </a:p>
        </p:txBody>
      </p:sp>
      <p:sp>
        <p:nvSpPr>
          <p:cNvPr id="13" name="Text 3"/>
          <p:cNvSpPr/>
          <p:nvPr/>
        </p:nvSpPr>
        <p:spPr>
          <a:xfrm>
            <a:off x="3480235" y="69088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Знання – настільки дорогоцінна річ, що їх варто здобувати з будь-якого джерела.</a:t>
            </a:r>
            <a:endParaRPr lang="en-US" sz="3600" dirty="0"/>
          </a:p>
        </p:txBody>
      </p:sp>
      <p:sp>
        <p:nvSpPr>
          <p:cNvPr id="14" name="Text 4"/>
          <p:cNvSpPr/>
          <p:nvPr/>
        </p:nvSpPr>
        <p:spPr>
          <a:xfrm>
            <a:off x="3327816" y="7734300"/>
            <a:ext cx="17578997" cy="673100"/>
          </a:xfrm>
          <a:prstGeom prst="rect">
            <a:avLst/>
          </a:prstGeom>
          <a:noFill/>
          <a:ln/>
        </p:spPr>
        <p:txBody>
          <a:bodyPr wrap="square" lIns="0" tIns="0" rIns="0" bIns="0" rtlCol="0" anchor="t"/>
          <a:lstStyle/>
          <a:p>
            <a:pPr marL="0" indent="0" algn="r">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Абу-ль-Фарадж</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5035550"/>
            <a:ext cx="17426578" cy="3632200"/>
          </a:xfrm>
          <a:prstGeom prst="rect">
            <a:avLst/>
          </a:prstGeom>
          <a:noFill/>
          <a:ln/>
        </p:spPr>
      </p:sp>
      <p:sp>
        <p:nvSpPr>
          <p:cNvPr id="11" name="Shape 1"/>
          <p:cNvSpPr/>
          <p:nvPr/>
        </p:nvSpPr>
        <p:spPr>
          <a:xfrm>
            <a:off x="3480235" y="5035550"/>
            <a:ext cx="16918515" cy="1155700"/>
          </a:xfrm>
          <a:prstGeom prst="roundRect">
            <a:avLst>
              <a:gd name="adj" fmla="val 109978"/>
            </a:avLst>
          </a:prstGeom>
          <a:solidFill>
            <a:srgbClr val="2A7973">
              <a:alpha val="100000"/>
            </a:srgbClr>
          </a:solidFill>
          <a:ln/>
        </p:spPr>
      </p:sp>
      <p:sp>
        <p:nvSpPr>
          <p:cNvPr id="12" name="Text 2"/>
          <p:cNvSpPr/>
          <p:nvPr/>
        </p:nvSpPr>
        <p:spPr>
          <a:xfrm>
            <a:off x="3734267" y="5289550"/>
            <a:ext cx="16596741"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СТВОРЕННЯ ПОЗИТИВНОЇ ЕМОЦІЙНОЇ АТМОСФЕРИ УРОКУ</a:t>
            </a:r>
            <a:endParaRPr lang="en-US" sz="4400" dirty="0"/>
          </a:p>
        </p:txBody>
      </p:sp>
      <p:sp>
        <p:nvSpPr>
          <p:cNvPr id="13" name="Text 3"/>
          <p:cNvSpPr/>
          <p:nvPr/>
        </p:nvSpPr>
        <p:spPr>
          <a:xfrm>
            <a:off x="3480235" y="64960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Продовжте</a:t>
            </a:r>
            <a:r>
              <a:rPr lang="en-US" sz="3600" dirty="0">
                <a:solidFill>
                  <a:srgbClr val="000E06">
                    <a:alpha val="100000"/>
                  </a:srgbClr>
                </a:solidFill>
                <a:latin typeface="Arial Regular" pitchFamily="34" charset="0"/>
                <a:ea typeface="Arial Regular" pitchFamily="34" charset="-122"/>
                <a:cs typeface="Arial Regular" pitchFamily="34" charset="-120"/>
              </a:rPr>
              <a:t> речення: </a:t>
            </a:r>
            <a:endParaRPr lang="en-US" sz="3600" dirty="0"/>
          </a:p>
        </p:txBody>
      </p:sp>
      <p:sp>
        <p:nvSpPr>
          <p:cNvPr id="14" name="Text 4"/>
          <p:cNvSpPr/>
          <p:nvPr/>
        </p:nvSpPr>
        <p:spPr>
          <a:xfrm>
            <a:off x="3480235" y="73215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Якби мій настрій мав колір, то він був би…</a:t>
            </a:r>
            <a:endParaRPr lang="en-US" sz="3600" dirty="0"/>
          </a:p>
        </p:txBody>
      </p:sp>
      <p:sp>
        <p:nvSpPr>
          <p:cNvPr id="15" name="Text 5"/>
          <p:cNvSpPr/>
          <p:nvPr/>
        </p:nvSpPr>
        <p:spPr>
          <a:xfrm>
            <a:off x="3480235" y="814705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Якби мій настрій міг звучати, то він би звучав…</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4298950"/>
            <a:ext cx="17426578" cy="5105400"/>
          </a:xfrm>
          <a:prstGeom prst="rect">
            <a:avLst/>
          </a:prstGeom>
          <a:noFill/>
          <a:ln/>
        </p:spPr>
      </p:sp>
      <p:sp>
        <p:nvSpPr>
          <p:cNvPr id="11" name="Shape 1"/>
          <p:cNvSpPr/>
          <p:nvPr/>
        </p:nvSpPr>
        <p:spPr>
          <a:xfrm>
            <a:off x="3480235" y="4298950"/>
            <a:ext cx="3670759" cy="1155700"/>
          </a:xfrm>
          <a:prstGeom prst="roundRect">
            <a:avLst>
              <a:gd name="adj" fmla="val 109978"/>
            </a:avLst>
          </a:prstGeom>
          <a:solidFill>
            <a:srgbClr val="2A7973">
              <a:alpha val="100000"/>
            </a:srgbClr>
          </a:solidFill>
          <a:ln/>
        </p:spPr>
      </p:sp>
      <p:sp>
        <p:nvSpPr>
          <p:cNvPr id="12" name="Text 2"/>
          <p:cNvSpPr/>
          <p:nvPr/>
        </p:nvSpPr>
        <p:spPr>
          <a:xfrm>
            <a:off x="3734267" y="4552950"/>
            <a:ext cx="3348985"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ЗАУВАЖТЕ!</a:t>
            </a:r>
            <a:endParaRPr lang="en-US" sz="4400" dirty="0"/>
          </a:p>
        </p:txBody>
      </p:sp>
      <p:sp>
        <p:nvSpPr>
          <p:cNvPr id="13" name="Text 3"/>
          <p:cNvSpPr/>
          <p:nvPr/>
        </p:nvSpPr>
        <p:spPr>
          <a:xfrm>
            <a:off x="3480235" y="5759450"/>
            <a:ext cx="17578997" cy="37973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З навчальною метою застосовують такі види записів, як план, тези, тематичні виписки, конспект. Конспектування — важлива навичка, яка допомагає структурувати та узагальнювати інформацію. Потрібно вміти вірно систематизувати, відзначати основне та важливе. Записана інформація допомагає для повторення вивченого матеріалу, дозволяє зосередитися на головних ідеях. Ви також зможете відокремити ключову інформацію та легко повертатися до неї в майбутньому.</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235200"/>
            <a:ext cx="17426578" cy="9232900"/>
          </a:xfrm>
          <a:prstGeom prst="rect">
            <a:avLst/>
          </a:prstGeom>
          <a:noFill/>
          <a:ln/>
        </p:spPr>
      </p:sp>
      <p:sp>
        <p:nvSpPr>
          <p:cNvPr id="11" name="Shape 1"/>
          <p:cNvSpPr/>
          <p:nvPr/>
        </p:nvSpPr>
        <p:spPr>
          <a:xfrm>
            <a:off x="3480235" y="2235200"/>
            <a:ext cx="4470959" cy="1155700"/>
          </a:xfrm>
          <a:prstGeom prst="roundRect">
            <a:avLst>
              <a:gd name="adj" fmla="val 109978"/>
            </a:avLst>
          </a:prstGeom>
          <a:solidFill>
            <a:srgbClr val="2A7973">
              <a:alpha val="100000"/>
            </a:srgbClr>
          </a:solidFill>
          <a:ln/>
        </p:spPr>
      </p:sp>
      <p:sp>
        <p:nvSpPr>
          <p:cNvPr id="12" name="Text 2"/>
          <p:cNvSpPr/>
          <p:nvPr/>
        </p:nvSpPr>
        <p:spPr>
          <a:xfrm>
            <a:off x="3734267" y="2489200"/>
            <a:ext cx="4149185"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ВАРТО ЗНАТИ!</a:t>
            </a:r>
            <a:endParaRPr lang="en-US" sz="4400" dirty="0"/>
          </a:p>
        </p:txBody>
      </p:sp>
      <p:sp>
        <p:nvSpPr>
          <p:cNvPr id="13" name="Text 3"/>
          <p:cNvSpPr/>
          <p:nvPr/>
        </p:nvSpPr>
        <p:spPr>
          <a:xfrm>
            <a:off x="3480235" y="3695700"/>
            <a:ext cx="17578997" cy="17145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Конспект</a:t>
            </a:r>
            <a:r>
              <a:rPr lang="en-US" sz="3600" dirty="0">
                <a:solidFill>
                  <a:srgbClr val="000E06">
                    <a:alpha val="100000"/>
                  </a:srgbClr>
                </a:solidFill>
                <a:latin typeface="Arial Regular" pitchFamily="34" charset="0"/>
                <a:ea typeface="Arial Regular" pitchFamily="34" charset="-122"/>
                <a:cs typeface="Arial Regular" pitchFamily="34" charset="-120"/>
              </a:rPr>
              <a:t> — найбільш розгорнута форма запису; стислий, систематичний, послідовний, зв’язний виклад змісту параграфа, розділу книжки, лекції, повідомлення, доповіді. </a:t>
            </a:r>
            <a:endParaRPr lang="en-US" sz="3600" dirty="0"/>
          </a:p>
        </p:txBody>
      </p:sp>
      <p:sp>
        <p:nvSpPr>
          <p:cNvPr id="14" name="Text 4"/>
          <p:cNvSpPr/>
          <p:nvPr/>
        </p:nvSpPr>
        <p:spPr>
          <a:xfrm>
            <a:off x="3480235" y="5562600"/>
            <a:ext cx="17578997" cy="27559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Спочатку складають план, а потім, з опорою на цей план, — конспект. У кожній частині тексту (абзаці, розділі) виділяють основні думки, які фіксують у пунктах плану (деталі опускають). Ці думки розгортають, конкретизують у конспекті. Важливий прийом конспектування — змістове «згортання» тексту, тобто його скорочення з обов’язковим зазначенням основних думок. </a:t>
            </a:r>
            <a:endParaRPr lang="en-US" sz="3600" dirty="0"/>
          </a:p>
        </p:txBody>
      </p:sp>
      <p:sp>
        <p:nvSpPr>
          <p:cNvPr id="15" name="Text 5"/>
          <p:cNvSpPr/>
          <p:nvPr/>
        </p:nvSpPr>
        <p:spPr>
          <a:xfrm>
            <a:off x="3480235" y="84709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Bold" pitchFamily="34" charset="0"/>
                <a:ea typeface="Arial Bold" pitchFamily="34" charset="-122"/>
                <a:cs typeface="Arial Bold" pitchFamily="34" charset="-120"/>
              </a:rPr>
              <a:t>Основні вимоги до написання конспекту:</a:t>
            </a:r>
            <a:endParaRPr lang="en-US" sz="3600" dirty="0"/>
          </a:p>
        </p:txBody>
      </p:sp>
      <p:sp>
        <p:nvSpPr>
          <p:cNvPr id="16" name="Text 6"/>
          <p:cNvSpPr/>
          <p:nvPr/>
        </p:nvSpPr>
        <p:spPr>
          <a:xfrm>
            <a:off x="3480235" y="92964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системність і логіка викладу матеріалу;</a:t>
            </a:r>
            <a:endParaRPr lang="en-US" sz="3600" dirty="0"/>
          </a:p>
        </p:txBody>
      </p:sp>
      <p:sp>
        <p:nvSpPr>
          <p:cNvPr id="17" name="Text 7"/>
          <p:cNvSpPr/>
          <p:nvPr/>
        </p:nvSpPr>
        <p:spPr>
          <a:xfrm>
            <a:off x="3480235" y="101219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лаконічність, чіткість, стислість;</a:t>
            </a:r>
            <a:endParaRPr lang="en-US" sz="3600" dirty="0"/>
          </a:p>
        </p:txBody>
      </p:sp>
      <p:sp>
        <p:nvSpPr>
          <p:cNvPr id="18" name="Text 8"/>
          <p:cNvSpPr/>
          <p:nvPr/>
        </p:nvSpPr>
        <p:spPr>
          <a:xfrm>
            <a:off x="3480235" y="109474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доказовість, переконливість і завершеність.</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501900"/>
            <a:ext cx="17426578" cy="8699500"/>
          </a:xfrm>
          <a:prstGeom prst="rect">
            <a:avLst/>
          </a:prstGeom>
          <a:noFill/>
          <a:ln/>
        </p:spPr>
      </p:sp>
      <p:sp>
        <p:nvSpPr>
          <p:cNvPr id="11" name="Shape 1"/>
          <p:cNvSpPr/>
          <p:nvPr/>
        </p:nvSpPr>
        <p:spPr>
          <a:xfrm>
            <a:off x="3480235" y="2501900"/>
            <a:ext cx="14568721" cy="1155700"/>
          </a:xfrm>
          <a:prstGeom prst="roundRect">
            <a:avLst>
              <a:gd name="adj" fmla="val 109978"/>
            </a:avLst>
          </a:prstGeom>
          <a:solidFill>
            <a:srgbClr val="2A7973">
              <a:alpha val="100000"/>
            </a:srgbClr>
          </a:solidFill>
          <a:ln/>
        </p:spPr>
      </p:sp>
      <p:sp>
        <p:nvSpPr>
          <p:cNvPr id="12" name="Text 2"/>
          <p:cNvSpPr/>
          <p:nvPr/>
        </p:nvSpPr>
        <p:spPr>
          <a:xfrm>
            <a:off x="3734267" y="2755900"/>
            <a:ext cx="14246947"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СИСТЕМА ПОЗНАЧОК У РОБОТІ НАД КОНСПЕКТОМ</a:t>
            </a:r>
            <a:endParaRPr lang="en-US" sz="4400" dirty="0"/>
          </a:p>
        </p:txBody>
      </p:sp>
      <p:sp>
        <p:nvSpPr>
          <p:cNvPr id="13" name="Text 3"/>
          <p:cNvSpPr/>
          <p:nvPr/>
        </p:nvSpPr>
        <p:spPr>
          <a:xfrm>
            <a:off x="3480235" y="3962400"/>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1.	Підкреслення окремих фраз у тексті:</a:t>
            </a:r>
            <a:endParaRPr lang="en-US" sz="3600" dirty="0"/>
          </a:p>
        </p:txBody>
      </p:sp>
      <p:sp>
        <p:nvSpPr>
          <p:cNvPr id="14" name="Shape 4"/>
          <p:cNvSpPr/>
          <p:nvPr/>
        </p:nvSpPr>
        <p:spPr>
          <a:xfrm>
            <a:off x="3480235" y="4787900"/>
            <a:ext cx="17426578" cy="2997200"/>
          </a:xfrm>
          <a:prstGeom prst="rect">
            <a:avLst/>
          </a:prstGeom>
          <a:noFill/>
          <a:ln/>
        </p:spPr>
      </p:sp>
      <p:sp>
        <p:nvSpPr>
          <p:cNvPr id="15" name="Shape 5"/>
          <p:cNvSpPr/>
          <p:nvPr/>
        </p:nvSpPr>
        <p:spPr>
          <a:xfrm>
            <a:off x="3480235" y="4787900"/>
            <a:ext cx="3073784" cy="2997200"/>
          </a:xfrm>
          <a:prstGeom prst="rect">
            <a:avLst/>
          </a:prstGeom>
          <a:noFill/>
          <a:ln/>
        </p:spPr>
      </p:sp>
      <p:sp>
        <p:nvSpPr>
          <p:cNvPr id="16" name="Text 6"/>
          <p:cNvSpPr/>
          <p:nvPr/>
        </p:nvSpPr>
        <p:spPr>
          <a:xfrm>
            <a:off x="3480235" y="4787900"/>
            <a:ext cx="3213502"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____________</a:t>
            </a:r>
            <a:endParaRPr lang="en-US" sz="3600" dirty="0"/>
          </a:p>
        </p:txBody>
      </p:sp>
      <p:pic>
        <p:nvPicPr>
          <p:cNvPr id="17" name="Image 8" descr=" "/>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80235" y="5613400"/>
            <a:ext cx="3073784" cy="444500"/>
          </a:xfrm>
          <a:prstGeom prst="rect">
            <a:avLst/>
          </a:prstGeom>
        </p:spPr>
      </p:pic>
      <p:sp>
        <p:nvSpPr>
          <p:cNvPr id="18" name="Text 7"/>
          <p:cNvSpPr/>
          <p:nvPr/>
        </p:nvSpPr>
        <p:spPr>
          <a:xfrm rot="5400000">
            <a:off x="2794200" y="6737586"/>
            <a:ext cx="1574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_____</a:t>
            </a:r>
            <a:endParaRPr lang="en-US" sz="3600" dirty="0"/>
          </a:p>
        </p:txBody>
      </p:sp>
      <p:sp>
        <p:nvSpPr>
          <p:cNvPr id="19" name="Shape 8"/>
          <p:cNvSpPr/>
          <p:nvPr/>
        </p:nvSpPr>
        <p:spPr>
          <a:xfrm>
            <a:off x="6858857" y="4787900"/>
            <a:ext cx="14047956" cy="2997200"/>
          </a:xfrm>
          <a:prstGeom prst="rect">
            <a:avLst/>
          </a:prstGeom>
          <a:noFill/>
          <a:ln/>
        </p:spPr>
      </p:sp>
      <p:sp>
        <p:nvSpPr>
          <p:cNvPr id="20" name="Text 9"/>
          <p:cNvSpPr/>
          <p:nvPr/>
        </p:nvSpPr>
        <p:spPr>
          <a:xfrm>
            <a:off x="6858857" y="4787900"/>
            <a:ext cx="14200375"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пряма лінія – виділення важливої думки;</a:t>
            </a:r>
            <a:endParaRPr lang="en-US" sz="3600" dirty="0"/>
          </a:p>
        </p:txBody>
      </p:sp>
      <p:sp>
        <p:nvSpPr>
          <p:cNvPr id="21" name="Text 10"/>
          <p:cNvSpPr/>
          <p:nvPr/>
        </p:nvSpPr>
        <p:spPr>
          <a:xfrm>
            <a:off x="6858857" y="6026150"/>
            <a:ext cx="14200375"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хвиляста лінія – сумнівна думка;</a:t>
            </a:r>
            <a:endParaRPr lang="en-US" sz="3600" dirty="0"/>
          </a:p>
        </p:txBody>
      </p:sp>
      <p:sp>
        <p:nvSpPr>
          <p:cNvPr id="22" name="Text 11"/>
          <p:cNvSpPr/>
          <p:nvPr/>
        </p:nvSpPr>
        <p:spPr>
          <a:xfrm>
            <a:off x="6858857" y="7264400"/>
            <a:ext cx="14200375"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вертикальна лінія на полях – особливо важлива думка.</a:t>
            </a:r>
            <a:endParaRPr lang="en-US" sz="3600" dirty="0"/>
          </a:p>
        </p:txBody>
      </p:sp>
      <p:sp>
        <p:nvSpPr>
          <p:cNvPr id="23" name="Text 12"/>
          <p:cNvSpPr/>
          <p:nvPr/>
        </p:nvSpPr>
        <p:spPr>
          <a:xfrm>
            <a:off x="3480235" y="8089900"/>
            <a:ext cx="17578997" cy="32639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 викликає </a:t>
            </a:r>
            <a:r>
              <a:rPr lang="en-US" sz="3600" dirty="0" err="1">
                <a:solidFill>
                  <a:srgbClr val="000E06">
                    <a:alpha val="100000"/>
                  </a:srgbClr>
                </a:solidFill>
                <a:latin typeface="Arial Regular" pitchFamily="34" charset="0"/>
                <a:ea typeface="Arial Regular" pitchFamily="34" charset="-122"/>
                <a:cs typeface="Arial Regular" pitchFamily="34" charset="-120"/>
              </a:rPr>
              <a:t>питання</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 </a:t>
            </a:r>
            <a:r>
              <a:rPr lang="en-US" sz="3600" dirty="0" err="1">
                <a:solidFill>
                  <a:srgbClr val="000E06">
                    <a:alpha val="100000"/>
                  </a:srgbClr>
                </a:solidFill>
                <a:latin typeface="Arial Regular" pitchFamily="34" charset="0"/>
                <a:ea typeface="Arial Regular" pitchFamily="34" charset="-122"/>
                <a:cs typeface="Arial Regular" pitchFamily="34" charset="-120"/>
              </a:rPr>
              <a:t>сумнівно</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 – звернути </a:t>
            </a:r>
            <a:r>
              <a:rPr lang="en-US" sz="3600" dirty="0" err="1">
                <a:solidFill>
                  <a:srgbClr val="000E06">
                    <a:alpha val="100000"/>
                  </a:srgbClr>
                </a:solidFill>
                <a:latin typeface="Arial Regular" pitchFamily="34" charset="0"/>
                <a:ea typeface="Arial Regular" pitchFamily="34" charset="-122"/>
                <a:cs typeface="Arial Regular" pitchFamily="34" charset="-120"/>
              </a:rPr>
              <a:t>увагу</a:t>
            </a:r>
            <a:r>
              <a:rPr lang="en-US" sz="3600" dirty="0">
                <a:solidFill>
                  <a:srgbClr val="000E06">
                    <a:alpha val="100000"/>
                  </a:srgbClr>
                </a:solidFill>
                <a:latin typeface="Arial Regular" pitchFamily="34" charset="0"/>
                <a:ea typeface="Arial Regular" pitchFamily="34" charset="-122"/>
                <a:cs typeface="Arial Regular" pitchFamily="34" charset="-120"/>
              </a:rPr>
              <a:t>;</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&gt;- більше; &lt; - менше;</a:t>
            </a:r>
            <a:endParaRPr lang="en-US" sz="3600" dirty="0"/>
          </a:p>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V – вставка, доповнення тощо.</a:t>
            </a:r>
            <a:endParaRPr lang="en-US"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4099322"/>
            <a:ext cx="17426578" cy="5504656"/>
          </a:xfrm>
          <a:prstGeom prst="rect">
            <a:avLst/>
          </a:prstGeom>
          <a:noFill/>
          <a:ln/>
        </p:spPr>
      </p:sp>
      <p:sp>
        <p:nvSpPr>
          <p:cNvPr id="11" name="Shape 1"/>
          <p:cNvSpPr/>
          <p:nvPr/>
        </p:nvSpPr>
        <p:spPr>
          <a:xfrm>
            <a:off x="3480235" y="4099322"/>
            <a:ext cx="10809051" cy="1155700"/>
          </a:xfrm>
          <a:prstGeom prst="roundRect">
            <a:avLst>
              <a:gd name="adj" fmla="val 109978"/>
            </a:avLst>
          </a:prstGeom>
          <a:solidFill>
            <a:srgbClr val="2A7973">
              <a:alpha val="100000"/>
            </a:srgbClr>
          </a:solidFill>
          <a:ln/>
        </p:spPr>
      </p:sp>
      <p:sp>
        <p:nvSpPr>
          <p:cNvPr id="12" name="Text 2"/>
          <p:cNvSpPr/>
          <p:nvPr/>
        </p:nvSpPr>
        <p:spPr>
          <a:xfrm>
            <a:off x="3734267" y="4353322"/>
            <a:ext cx="10487277" cy="833967"/>
          </a:xfrm>
          <a:prstGeom prst="rect">
            <a:avLst/>
          </a:prstGeom>
          <a:noFill/>
          <a:ln/>
        </p:spPr>
        <p:txBody>
          <a:bodyPr wrap="square" lIns="0" tIns="0" rIns="0" bIns="0" rtlCol="0" anchor="t"/>
          <a:lstStyle/>
          <a:p>
            <a:pPr marL="0" indent="0" algn="l">
              <a:spcAft>
                <a:spcPts val="1000"/>
              </a:spcAft>
              <a:buNone/>
            </a:pPr>
            <a:r>
              <a:rPr lang="en-US" sz="4400" dirty="0">
                <a:solidFill>
                  <a:srgbClr val="FFFFFF">
                    <a:alpha val="100000"/>
                  </a:srgbClr>
                </a:solidFill>
                <a:latin typeface="Arial Regular" pitchFamily="34" charset="0"/>
                <a:ea typeface="Arial Regular" pitchFamily="34" charset="-122"/>
                <a:cs typeface="Arial Regular" pitchFamily="34" charset="-120"/>
              </a:rPr>
              <a:t>ЛАБОРАТОРІЯ ЮНОГО МОВОЗНАВЦЯ</a:t>
            </a:r>
            <a:endParaRPr lang="en-US" sz="4400" dirty="0"/>
          </a:p>
        </p:txBody>
      </p:sp>
      <p:pic>
        <p:nvPicPr>
          <p:cNvPr id="13" name="Image 8" descr=" "/>
          <p:cNvPicPr>
            <a:picLocks noChangeAspect="1"/>
          </p:cNvPicPr>
          <p:nvPr/>
        </p:nvPicPr>
        <p:blipFill>
          <a:blip r:embed="rId12"/>
          <a:stretch>
            <a:fillRect/>
          </a:stretch>
        </p:blipFill>
        <p:spPr>
          <a:xfrm>
            <a:off x="9335667" y="5247878"/>
            <a:ext cx="4407451" cy="533400"/>
          </a:xfrm>
          <a:prstGeom prst="rect">
            <a:avLst/>
          </a:prstGeom>
        </p:spPr>
      </p:pic>
      <p:sp>
        <p:nvSpPr>
          <p:cNvPr id="14" name="Text 3"/>
          <p:cNvSpPr/>
          <p:nvPr/>
        </p:nvSpPr>
        <p:spPr>
          <a:xfrm>
            <a:off x="9462683" y="5330428"/>
            <a:ext cx="4255032" cy="469900"/>
          </a:xfrm>
          <a:prstGeom prst="rect">
            <a:avLst/>
          </a:prstGeom>
          <a:noFill/>
          <a:ln/>
        </p:spPr>
        <p:txBody>
          <a:bodyPr wrap="square" lIns="0" tIns="0" rIns="0" bIns="0" rtlCol="0" anchor="t"/>
          <a:lstStyle/>
          <a:p>
            <a:pPr marL="0" indent="0" algn="l">
              <a:spcAft>
                <a:spcPts val="1000"/>
              </a:spcAft>
              <a:buNone/>
            </a:pPr>
            <a:r>
              <a:rPr lang="en-US" sz="2400" dirty="0">
                <a:solidFill>
                  <a:srgbClr val="FFFFFF">
                    <a:alpha val="100000"/>
                  </a:srgbClr>
                </a:solidFill>
                <a:latin typeface="Lato Regular" pitchFamily="34" charset="0"/>
                <a:ea typeface="Lato Regular" pitchFamily="34" charset="-122"/>
                <a:cs typeface="Lato Regular" pitchFamily="34" charset="-120"/>
              </a:rPr>
              <a:t>практична робота з текстом</a:t>
            </a:r>
            <a:endParaRPr lang="en-US" sz="2400" dirty="0"/>
          </a:p>
        </p:txBody>
      </p:sp>
      <p:sp>
        <p:nvSpPr>
          <p:cNvPr id="15" name="Text 4"/>
          <p:cNvSpPr/>
          <p:nvPr/>
        </p:nvSpPr>
        <p:spPr>
          <a:xfrm>
            <a:off x="3480235" y="6086078"/>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Прочитайте</a:t>
            </a:r>
            <a:r>
              <a:rPr lang="en-US" sz="3600" dirty="0">
                <a:solidFill>
                  <a:srgbClr val="000E06">
                    <a:alpha val="100000"/>
                  </a:srgbClr>
                </a:solidFill>
                <a:latin typeface="Arial Regular" pitchFamily="34" charset="0"/>
                <a:ea typeface="Arial Regular" pitchFamily="34" charset="-122"/>
                <a:cs typeface="Arial Regular" pitchFamily="34" charset="-120"/>
              </a:rPr>
              <a:t> текст, застосовуючи технологію маркування чи позначки.</a:t>
            </a:r>
            <a:endParaRPr lang="en-US" sz="3600" dirty="0"/>
          </a:p>
        </p:txBody>
      </p:sp>
      <p:sp>
        <p:nvSpPr>
          <p:cNvPr id="16" name="Text 5"/>
          <p:cNvSpPr/>
          <p:nvPr/>
        </p:nvSpPr>
        <p:spPr>
          <a:xfrm>
            <a:off x="3480235" y="6911578"/>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Прочитайте</a:t>
            </a:r>
            <a:r>
              <a:rPr lang="en-US" sz="3600" dirty="0">
                <a:solidFill>
                  <a:srgbClr val="000E06">
                    <a:alpha val="100000"/>
                  </a:srgbClr>
                </a:solidFill>
                <a:latin typeface="Arial Regular" pitchFamily="34" charset="0"/>
                <a:ea typeface="Arial Regular" pitchFamily="34" charset="-122"/>
                <a:cs typeface="Arial Regular" pitchFamily="34" charset="-120"/>
              </a:rPr>
              <a:t> текст, застосовуючи технологію маркування чи позначки.</a:t>
            </a:r>
            <a:endParaRPr lang="en-US" sz="3600" dirty="0"/>
          </a:p>
        </p:txBody>
      </p:sp>
      <p:sp>
        <p:nvSpPr>
          <p:cNvPr id="17" name="Text 6"/>
          <p:cNvSpPr/>
          <p:nvPr/>
        </p:nvSpPr>
        <p:spPr>
          <a:xfrm>
            <a:off x="3480235" y="7737078"/>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Яку</a:t>
            </a:r>
            <a:r>
              <a:rPr lang="en-US" sz="3600" dirty="0">
                <a:solidFill>
                  <a:srgbClr val="000E06">
                    <a:alpha val="100000"/>
                  </a:srgbClr>
                </a:solidFill>
                <a:latin typeface="Arial Regular" pitchFamily="34" charset="0"/>
                <a:ea typeface="Arial Regular" pitchFamily="34" charset="-122"/>
                <a:cs typeface="Arial Regular" pitchFamily="34" charset="-120"/>
              </a:rPr>
              <a:t> нову інформацію ви одержали? Що із змісту тексту візьмете для себе як пораду для складання конспекту?</a:t>
            </a:r>
            <a:endParaRPr lang="en-US" sz="3600" dirty="0"/>
          </a:p>
        </p:txBody>
      </p:sp>
      <p:sp>
        <p:nvSpPr>
          <p:cNvPr id="18" name="Text 7"/>
          <p:cNvSpPr/>
          <p:nvPr/>
        </p:nvSpPr>
        <p:spPr>
          <a:xfrm>
            <a:off x="3480235" y="9083278"/>
            <a:ext cx="17578997" cy="6731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a:t>
            </a:r>
            <a:r>
              <a:rPr lang="uk-UA" sz="3600" dirty="0">
                <a:solidFill>
                  <a:srgbClr val="000E06">
                    <a:alpha val="100000"/>
                  </a:srgbClr>
                </a:solidFill>
                <a:latin typeface="Arial Regular" pitchFamily="34" charset="0"/>
                <a:ea typeface="Arial Regular" pitchFamily="34" charset="-122"/>
                <a:cs typeface="Arial Regular" pitchFamily="34" charset="-120"/>
              </a:rPr>
              <a:t> </a:t>
            </a:r>
            <a:r>
              <a:rPr lang="en-US" sz="3600" dirty="0" err="1">
                <a:solidFill>
                  <a:srgbClr val="000E06">
                    <a:alpha val="100000"/>
                  </a:srgbClr>
                </a:solidFill>
                <a:latin typeface="Arial Regular" pitchFamily="34" charset="0"/>
                <a:ea typeface="Arial Regular" pitchFamily="34" charset="-122"/>
                <a:cs typeface="Arial Regular" pitchFamily="34" charset="-120"/>
              </a:rPr>
              <a:t>Законспектуйте</a:t>
            </a:r>
            <a:r>
              <a:rPr lang="en-US" sz="3600" dirty="0">
                <a:solidFill>
                  <a:srgbClr val="000E06">
                    <a:alpha val="100000"/>
                  </a:srgbClr>
                </a:solidFill>
                <a:latin typeface="Arial Regular" pitchFamily="34" charset="0"/>
                <a:ea typeface="Arial Regular" pitchFamily="34" charset="-122"/>
                <a:cs typeface="Arial Regular" pitchFamily="34" charset="-120"/>
              </a:rPr>
              <a:t> даний текст, обравши зручний для вас спосіб.</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120900"/>
            <a:ext cx="17426578" cy="9461500"/>
          </a:xfrm>
          <a:prstGeom prst="rect">
            <a:avLst/>
          </a:prstGeom>
          <a:noFill/>
          <a:ln/>
        </p:spPr>
      </p:sp>
      <p:sp>
        <p:nvSpPr>
          <p:cNvPr id="11" name="Text 1"/>
          <p:cNvSpPr/>
          <p:nvPr/>
        </p:nvSpPr>
        <p:spPr>
          <a:xfrm>
            <a:off x="3480235" y="212090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Для тих, хто любить структуровані, акуратні конспекти з чіткою внутрішньою логікою, є кілька зручних видів конспектування.</a:t>
            </a:r>
            <a:endParaRPr lang="en-US" sz="3600" dirty="0"/>
          </a:p>
        </p:txBody>
      </p:sp>
      <p:sp>
        <p:nvSpPr>
          <p:cNvPr id="12" name="Text 2"/>
          <p:cNvSpPr/>
          <p:nvPr/>
        </p:nvSpPr>
        <p:spPr>
          <a:xfrm>
            <a:off x="3480235" y="3467100"/>
            <a:ext cx="17578997" cy="32766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Інтелект – карта – особливий вид запису матеріалів у вигляді схеми. Записи розходяться від центру до країв, інформація поступово розгалужується на дрібніші частини. Такий метод підходить, коли тобі потрібно структурувати невелику кількість інформації. Наприклад, так відмінно запам’ятовуються характеристики історичних особистостей. В Інтернеті дуже легко знайти готовий шаблон такої карти, якщо часу зовсім мало.</a:t>
            </a:r>
            <a:endParaRPr lang="en-US" sz="3600" dirty="0"/>
          </a:p>
        </p:txBody>
      </p:sp>
      <p:sp>
        <p:nvSpPr>
          <p:cNvPr id="13" name="Text 3"/>
          <p:cNvSpPr/>
          <p:nvPr/>
        </p:nvSpPr>
        <p:spPr>
          <a:xfrm>
            <a:off x="3480235" y="6896100"/>
            <a:ext cx="17578997" cy="48387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Система ведення конспектів за методом Корнелла (професора США) пропонує відокремити горизонтальною лінією знизу майже четверту частину свого листа, а вертикальною лінією – чверть аркуша з лівого боку. На решті листа – найбільшій – записуєш основну інформацію. Потім починається найцікавіша частина – робота над конспектом. У лівій колонці коротко запиши всі основні тези конспекту – так буде набагато зручніше переглядати записи. У цю ж колонку можна вписати найбільш цікаві та важливі питання, на які відповідає конспект. У нижню колонку після виконання всіх попередніх пунктів потрібно написати короткий переказ конспекту, спираючись на факти і питання з лівої частини.</a:t>
            </a: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6F9EE"/>
        </a:solidFill>
        <a:effectLst/>
      </p:bgPr>
    </p:bg>
    <p:spTree>
      <p:nvGrpSpPr>
        <p:cNvPr id="1" name=""/>
        <p:cNvGrpSpPr/>
        <p:nvPr/>
      </p:nvGrpSpPr>
      <p:grpSpPr>
        <a:xfrm>
          <a:off x="0" y="0"/>
          <a:ext cx="0" cy="0"/>
          <a:chOff x="0" y="0"/>
          <a:chExt cx="0" cy="0"/>
        </a:xfrm>
      </p:grpSpPr>
      <p:pic>
        <p:nvPicPr>
          <p:cNvPr id="2" name="Image 0" descr=" "/>
          <p:cNvPicPr>
            <a:picLocks noChangeAspect="1"/>
          </p:cNvPicPr>
          <p:nvPr/>
        </p:nvPicPr>
        <p:blipFill>
          <a:blip r:embed="rId3"/>
          <a:stretch>
            <a:fillRect/>
          </a:stretch>
        </p:blipFill>
        <p:spPr>
          <a:xfrm>
            <a:off x="18361732" y="0"/>
            <a:ext cx="6025316" cy="5577408"/>
          </a:xfrm>
          <a:prstGeom prst="rect">
            <a:avLst/>
          </a:prstGeom>
        </p:spPr>
      </p:pic>
      <p:pic>
        <p:nvPicPr>
          <p:cNvPr id="3" name="Image 1" descr=" "/>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846731" y="12547600"/>
            <a:ext cx="2159270" cy="787400"/>
          </a:xfrm>
          <a:prstGeom prst="rect">
            <a:avLst/>
          </a:prstGeom>
        </p:spPr>
      </p:pic>
      <p:pic>
        <p:nvPicPr>
          <p:cNvPr id="4" name="Image 2" descr=" "/>
          <p:cNvPicPr>
            <a:picLocks noChangeAspect="1"/>
          </p:cNvPicPr>
          <p:nvPr/>
        </p:nvPicPr>
        <p:blipFill>
          <a:blip r:embed="rId6"/>
          <a:stretch>
            <a:fillRect/>
          </a:stretch>
        </p:blipFill>
        <p:spPr>
          <a:xfrm>
            <a:off x="444556" y="10388600"/>
            <a:ext cx="2540318" cy="2597953"/>
          </a:xfrm>
          <a:prstGeom prst="rect">
            <a:avLst/>
          </a:prstGeom>
        </p:spPr>
      </p:pic>
      <p:pic>
        <p:nvPicPr>
          <p:cNvPr id="5" name="Image 3" descr=" "/>
          <p:cNvPicPr>
            <a:picLocks noChangeAspect="1"/>
          </p:cNvPicPr>
          <p:nvPr/>
        </p:nvPicPr>
        <p:blipFill>
          <a:blip r:embed="rId7"/>
          <a:stretch>
            <a:fillRect/>
          </a:stretch>
        </p:blipFill>
        <p:spPr>
          <a:xfrm>
            <a:off x="0" y="9436100"/>
            <a:ext cx="1562295" cy="2597953"/>
          </a:xfrm>
          <a:prstGeom prst="rect">
            <a:avLst/>
          </a:prstGeom>
        </p:spPr>
      </p:pic>
      <p:pic>
        <p:nvPicPr>
          <p:cNvPr id="6" name="Image 4" descr=" "/>
          <p:cNvPicPr>
            <a:picLocks noChangeAspect="1"/>
          </p:cNvPicPr>
          <p:nvPr/>
        </p:nvPicPr>
        <p:blipFill>
          <a:blip r:embed="rId8"/>
          <a:stretch>
            <a:fillRect/>
          </a:stretch>
        </p:blipFill>
        <p:spPr>
          <a:xfrm>
            <a:off x="0" y="11595100"/>
            <a:ext cx="2044956" cy="2120900"/>
          </a:xfrm>
          <a:prstGeom prst="rect">
            <a:avLst/>
          </a:prstGeom>
        </p:spPr>
      </p:pic>
      <p:pic>
        <p:nvPicPr>
          <p:cNvPr id="7" name="Image 5" descr=" "/>
          <p:cNvPicPr>
            <a:picLocks noChangeAspect="1"/>
          </p:cNvPicPr>
          <p:nvPr/>
        </p:nvPicPr>
        <p:blipFill>
          <a:blip r:embed="rId9"/>
          <a:stretch>
            <a:fillRect/>
          </a:stretch>
        </p:blipFill>
        <p:spPr>
          <a:xfrm>
            <a:off x="1409876" y="11684000"/>
            <a:ext cx="2540318" cy="2032000"/>
          </a:xfrm>
          <a:prstGeom prst="rect">
            <a:avLst/>
          </a:prstGeom>
        </p:spPr>
      </p:pic>
      <p:pic>
        <p:nvPicPr>
          <p:cNvPr id="8" name="Image 6" descr=" "/>
          <p:cNvPicPr>
            <a:picLocks noChangeAspect="1"/>
          </p:cNvPicPr>
          <p:nvPr/>
        </p:nvPicPr>
        <p:blipFill>
          <a:blip r:embed="rId10"/>
          <a:stretch>
            <a:fillRect/>
          </a:stretch>
        </p:blipFill>
        <p:spPr>
          <a:xfrm>
            <a:off x="0" y="7594600"/>
            <a:ext cx="774797" cy="2597953"/>
          </a:xfrm>
          <a:prstGeom prst="rect">
            <a:avLst/>
          </a:prstGeom>
        </p:spPr>
      </p:pic>
      <p:pic>
        <p:nvPicPr>
          <p:cNvPr id="9" name="Image 7" descr=" "/>
          <p:cNvPicPr>
            <a:picLocks noChangeAspect="1"/>
          </p:cNvPicPr>
          <p:nvPr/>
        </p:nvPicPr>
        <p:blipFill>
          <a:blip r:embed="rId11"/>
          <a:stretch>
            <a:fillRect/>
          </a:stretch>
        </p:blipFill>
        <p:spPr>
          <a:xfrm>
            <a:off x="3111889" y="12928600"/>
            <a:ext cx="2540318" cy="787400"/>
          </a:xfrm>
          <a:prstGeom prst="rect">
            <a:avLst/>
          </a:prstGeom>
        </p:spPr>
      </p:pic>
      <p:sp>
        <p:nvSpPr>
          <p:cNvPr id="10" name="Shape 0"/>
          <p:cNvSpPr/>
          <p:nvPr/>
        </p:nvSpPr>
        <p:spPr>
          <a:xfrm>
            <a:off x="3480235" y="2641600"/>
            <a:ext cx="17426578" cy="8420100"/>
          </a:xfrm>
          <a:prstGeom prst="rect">
            <a:avLst/>
          </a:prstGeom>
          <a:noFill/>
          <a:ln/>
        </p:spPr>
      </p:sp>
      <p:sp>
        <p:nvSpPr>
          <p:cNvPr id="11" name="Text 1"/>
          <p:cNvSpPr/>
          <p:nvPr/>
        </p:nvSpPr>
        <p:spPr>
          <a:xfrm>
            <a:off x="3480235" y="2641600"/>
            <a:ext cx="17578997" cy="11938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Цей метод вважається настільки ефективним, що його вже вводять в більшості американських шкіл як обов’язковий. </a:t>
            </a:r>
            <a:endParaRPr lang="en-US" sz="3600" dirty="0"/>
          </a:p>
        </p:txBody>
      </p:sp>
      <p:sp>
        <p:nvSpPr>
          <p:cNvPr id="12" name="Text 2"/>
          <p:cNvSpPr/>
          <p:nvPr/>
        </p:nvSpPr>
        <p:spPr>
          <a:xfrm>
            <a:off x="3480235" y="3987800"/>
            <a:ext cx="17578997" cy="22352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Для візуального конспекту використовуються не тільки звичні таблички, схеми і пропозиції, а ще й малюнки, шрифти різних форм і розмірів і взагалі все, що на думку спаде. Завдяки своїй яскравості і незвичайності, а ще тому, що ви вклали в нього шматочок своєї душі, він запам’ятається набагато краще за інших.</a:t>
            </a:r>
            <a:endParaRPr lang="en-US" sz="3600" dirty="0"/>
          </a:p>
        </p:txBody>
      </p:sp>
      <p:sp>
        <p:nvSpPr>
          <p:cNvPr id="13" name="Text 3"/>
          <p:cNvSpPr/>
          <p:nvPr/>
        </p:nvSpPr>
        <p:spPr>
          <a:xfrm>
            <a:off x="3480235" y="6375400"/>
            <a:ext cx="17578997" cy="4838700"/>
          </a:xfrm>
          <a:prstGeom prst="rect">
            <a:avLst/>
          </a:prstGeom>
          <a:noFill/>
          <a:ln/>
        </p:spPr>
        <p:txBody>
          <a:bodyPr wrap="square" lIns="0" tIns="0" rIns="0" bIns="0" rtlCol="0" anchor="t"/>
          <a:lstStyle/>
          <a:p>
            <a:pPr marL="0" indent="0" algn="l">
              <a:spcAft>
                <a:spcPts val="1000"/>
              </a:spcAft>
              <a:buNone/>
            </a:pPr>
            <a:r>
              <a:rPr lang="en-US" sz="3600" dirty="0">
                <a:solidFill>
                  <a:srgbClr val="000E06">
                    <a:alpha val="100000"/>
                  </a:srgbClr>
                </a:solidFill>
                <a:latin typeface="Arial Regular" pitchFamily="34" charset="0"/>
                <a:ea typeface="Arial Regular" pitchFamily="34" charset="-122"/>
                <a:cs typeface="Arial Regular" pitchFamily="34" charset="-120"/>
              </a:rPr>
              <a:t>Метод течії зламає твої уявлення про конспекти. Його Головна ідея в тому, що запам’ятовування нової інформації – не пасивний процес, коли ти просто переймаєш чужий досвід і записуєш чужу мудрість. Під час читання в твоїй голові виникають якісь ідеї, думки, пропозиції, пов’язані з досліджуваною темою, – їх і записуй. У них – вся суть і сенс навчання. Такі записи допоможуть тобі зрозуміти, як ти можеш застосувати нові знання. Якщо ти не любитель незвичайного конспектування і вважаєш, що краще за все просто записувати під диктовку, то кожну нову тезу свого конспекту записуй окремим пунктом. Так у тебе вийде перелік пронумерованих тез, які дуже зручно вчити і повторювати.</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979</Words>
  <Application>Microsoft Office PowerPoint</Application>
  <PresentationFormat>Довільний</PresentationFormat>
  <Paragraphs>68</Paragraphs>
  <Slides>12</Slides>
  <Notes>12</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12</vt:i4>
      </vt:variant>
    </vt:vector>
  </HeadingPairs>
  <TitlesOfParts>
    <vt:vector size="18" baseType="lpstr">
      <vt:lpstr>Arial</vt:lpstr>
      <vt:lpstr>Arial Bold</vt:lpstr>
      <vt:lpstr>Arial Regular</vt:lpstr>
      <vt:lpstr>Calibri</vt:lpstr>
      <vt:lpstr>Lato Regular</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Дима Сухомлин</cp:lastModifiedBy>
  <cp:revision>2</cp:revision>
  <dcterms:created xsi:type="dcterms:W3CDTF">2024-12-09T19:51:20Z</dcterms:created>
  <dcterms:modified xsi:type="dcterms:W3CDTF">2024-12-09T19:53:06Z</dcterms:modified>
</cp:coreProperties>
</file>