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24387175" cy="13716000"/>
  <p:notesSz cx="13716000" cy="2438717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0" d="100"/>
          <a:sy n="50" d="100"/>
        </p:scale>
        <p:origin x="72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30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sv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7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8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1" Type="http://schemas.openxmlformats.org/officeDocument/2006/relationships/image" Target="../media/image4.png"/><Relationship Id="rId5" Type="http://schemas.openxmlformats.org/officeDocument/2006/relationships/image" Target="../media/image20.png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19.svg"/><Relationship Id="rId9" Type="http://schemas.openxmlformats.org/officeDocument/2006/relationships/image" Target="../media/image16.pn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24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25.sv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26.sv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480235" y="1333500"/>
            <a:ext cx="3683460" cy="1219200"/>
          </a:xfrm>
          <a:prstGeom prst="roundRect">
            <a:avLst>
              <a:gd name="adj" fmla="val 104250"/>
            </a:avLst>
          </a:prstGeom>
          <a:solidFill>
            <a:srgbClr val="871572">
              <a:alpha val="100000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3988298" y="1587500"/>
            <a:ext cx="2870559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8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Урок 106.</a:t>
            </a:r>
            <a:endParaRPr lang="en-US" sz="4800" dirty="0"/>
          </a:p>
        </p:txBody>
      </p:sp>
      <p:sp>
        <p:nvSpPr>
          <p:cNvPr id="4" name="Text 2"/>
          <p:cNvSpPr/>
          <p:nvPr/>
        </p:nvSpPr>
        <p:spPr>
          <a:xfrm>
            <a:off x="3480235" y="3187700"/>
            <a:ext cx="10673567" cy="8411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7700"/>
              </a:lnSpc>
              <a:buNone/>
            </a:pPr>
            <a:r>
              <a:rPr lang="en-US" sz="6100" dirty="0">
                <a:solidFill>
                  <a:srgbClr val="0032A3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Тема. Розбір числівника як частини мови. Мовленнєва діяльність. Створення інформаційного допису типу оголошення про певну подію з використанням числівників на позначення дат і часу для роз­міщення в соцмережі</a:t>
            </a:r>
            <a:endParaRPr lang="en-US" sz="6100" dirty="0"/>
          </a:p>
        </p:txBody>
      </p:sp>
      <p:pic>
        <p:nvPicPr>
          <p:cNvPr id="5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4635" y="1973585"/>
            <a:ext cx="6833851" cy="9921230"/>
          </a:xfrm>
          <a:prstGeom prst="rect">
            <a:avLst/>
          </a:prstGeom>
        </p:spPr>
      </p:pic>
      <p:pic>
        <p:nvPicPr>
          <p:cNvPr id="6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56" y="10388600"/>
            <a:ext cx="2540318" cy="2597956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9436100"/>
            <a:ext cx="1562295" cy="2597956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595100"/>
            <a:ext cx="2044956" cy="2120900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9876" y="11684000"/>
            <a:ext cx="2540318" cy="2032000"/>
          </a:xfrm>
          <a:prstGeom prst="rect">
            <a:avLst/>
          </a:prstGeom>
        </p:spPr>
      </p:pic>
      <p:pic>
        <p:nvPicPr>
          <p:cNvPr id="10" name="Image 5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7594600"/>
            <a:ext cx="774797" cy="2597956"/>
          </a:xfrm>
          <a:prstGeom prst="rect">
            <a:avLst/>
          </a:prstGeom>
        </p:spPr>
      </p:pic>
      <p:pic>
        <p:nvPicPr>
          <p:cNvPr id="11" name="Image 6" descr=" 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11889" y="12928600"/>
            <a:ext cx="2540318" cy="787400"/>
          </a:xfrm>
          <a:prstGeom prst="rect">
            <a:avLst/>
          </a:prstGeom>
        </p:spPr>
      </p:pic>
      <p:pic>
        <p:nvPicPr>
          <p:cNvPr id="12" name="Image 7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79" y="0"/>
            <a:ext cx="1879835" cy="1625600"/>
          </a:xfrm>
          <a:prstGeom prst="rect">
            <a:avLst/>
          </a:prstGeom>
        </p:spPr>
      </p:pic>
      <p:pic>
        <p:nvPicPr>
          <p:cNvPr id="13" name="Image 8" descr=" 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561" y="1121556"/>
            <a:ext cx="1643169" cy="340754"/>
          </a:xfrm>
          <a:prstGeom prst="rect">
            <a:avLst/>
          </a:prstGeom>
        </p:spPr>
      </p:pic>
      <p:pic>
        <p:nvPicPr>
          <p:cNvPr id="14" name="Image 9" descr=" 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64973" y="914512"/>
            <a:ext cx="1611514" cy="198896"/>
          </a:xfrm>
          <a:prstGeom prst="rect">
            <a:avLst/>
          </a:prstGeom>
        </p:spPr>
      </p:pic>
      <p:sp>
        <p:nvSpPr>
          <p:cNvPr id="15" name="Text 3"/>
          <p:cNvSpPr/>
          <p:nvPr/>
        </p:nvSpPr>
        <p:spPr>
          <a:xfrm>
            <a:off x="537701" y="1625600"/>
            <a:ext cx="1977214" cy="1087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buNone/>
            </a:pPr>
            <a:r>
              <a:rPr lang="en-US" sz="2300" dirty="0">
                <a:solidFill>
                  <a:srgbClr val="0B0B64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НОВА </a:t>
            </a:r>
            <a:endParaRPr lang="en-US" sz="2300" dirty="0"/>
          </a:p>
          <a:p>
            <a:pPr marL="0" indent="0" algn="r">
              <a:buNone/>
            </a:pPr>
            <a:r>
              <a:rPr lang="en-US" sz="2300" dirty="0">
                <a:solidFill>
                  <a:srgbClr val="0B0B64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УКРАЇНСЬКА ШКОЛА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6731" y="12547600"/>
            <a:ext cx="2159270" cy="787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80235" y="2178050"/>
            <a:ext cx="17426578" cy="93472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3480235" y="2178050"/>
            <a:ext cx="9538892" cy="1155700"/>
          </a:xfrm>
          <a:prstGeom prst="roundRect">
            <a:avLst>
              <a:gd name="adj" fmla="val 109978"/>
            </a:avLst>
          </a:prstGeom>
          <a:solidFill>
            <a:srgbClr val="0B7ABF">
              <a:alpha val="10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3734267" y="2432050"/>
            <a:ext cx="9217119" cy="833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44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Розбір числівника як частини мови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3480235" y="363855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 Частина мови.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3480235" y="446405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 Початкова форма (називний відмінок).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3480235" y="528955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 Морфологічні ознаки: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3480235" y="6115050"/>
            <a:ext cx="17578997" cy="3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а) розряд за значенням: кількісний чи </a:t>
            </a:r>
            <a:r>
              <a:rPr lang="en-US" sz="3600" dirty="0" err="1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порядковий</a:t>
            </a: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;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б) група за будовою (простий, складний чи </a:t>
            </a:r>
            <a:r>
              <a:rPr lang="en-US" sz="3600" dirty="0" err="1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складений</a:t>
            </a: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);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в) </a:t>
            </a:r>
            <a:r>
              <a:rPr lang="en-US" sz="3600" dirty="0" err="1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відмінок</a:t>
            </a: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;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г) рід (якщо є);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д) число (якщо є).
</a:t>
            </a:r>
            <a:endParaRPr lang="en-US" sz="3600" dirty="0"/>
          </a:p>
        </p:txBody>
      </p:sp>
      <p:sp>
        <p:nvSpPr>
          <p:cNvPr id="10" name="Text 7"/>
          <p:cNvSpPr/>
          <p:nvPr/>
        </p:nvSpPr>
        <p:spPr>
          <a:xfrm>
            <a:off x="3480235" y="953135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 Синтаксична роль у реченні.</a:t>
            </a:r>
            <a:endParaRPr lang="en-US" sz="3600" dirty="0"/>
          </a:p>
        </p:txBody>
      </p:sp>
      <p:sp>
        <p:nvSpPr>
          <p:cNvPr id="11" name="Text 8"/>
          <p:cNvSpPr/>
          <p:nvPr/>
        </p:nvSpPr>
        <p:spPr>
          <a:xfrm>
            <a:off x="3480235" y="10356850"/>
            <a:ext cx="17578997" cy="132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Три дні минуло, а лелеки не з’являлися (Ю. Збанацький). 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Три — числ., три, кільк., ціле число, прост., Н. в., підмет.
</a:t>
            </a:r>
            <a:endParaRPr lang="en-US" sz="3600" dirty="0"/>
          </a:p>
        </p:txBody>
      </p:sp>
      <p:pic>
        <p:nvPicPr>
          <p:cNvPr id="12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732" y="0"/>
            <a:ext cx="6025316" cy="5577408"/>
          </a:xfrm>
          <a:prstGeom prst="rect">
            <a:avLst/>
          </a:prstGeom>
        </p:spPr>
      </p:pic>
      <p:pic>
        <p:nvPicPr>
          <p:cNvPr id="13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6" y="10388600"/>
            <a:ext cx="2540318" cy="2597944"/>
          </a:xfrm>
          <a:prstGeom prst="rect">
            <a:avLst/>
          </a:prstGeom>
        </p:spPr>
      </p:pic>
      <p:pic>
        <p:nvPicPr>
          <p:cNvPr id="14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436100"/>
            <a:ext cx="1562295" cy="2597944"/>
          </a:xfrm>
          <a:prstGeom prst="rect">
            <a:avLst/>
          </a:prstGeom>
        </p:spPr>
      </p:pic>
      <p:pic>
        <p:nvPicPr>
          <p:cNvPr id="15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95100"/>
            <a:ext cx="2044956" cy="2120900"/>
          </a:xfrm>
          <a:prstGeom prst="rect">
            <a:avLst/>
          </a:prstGeom>
        </p:spPr>
      </p:pic>
      <p:pic>
        <p:nvPicPr>
          <p:cNvPr id="16" name="Image 5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876" y="11684000"/>
            <a:ext cx="2540318" cy="2032000"/>
          </a:xfrm>
          <a:prstGeom prst="rect">
            <a:avLst/>
          </a:prstGeom>
        </p:spPr>
      </p:pic>
      <p:pic>
        <p:nvPicPr>
          <p:cNvPr id="17" name="Image 6" descr=" 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594600"/>
            <a:ext cx="774797" cy="2597944"/>
          </a:xfrm>
          <a:prstGeom prst="rect">
            <a:avLst/>
          </a:prstGeom>
        </p:spPr>
      </p:pic>
      <p:pic>
        <p:nvPicPr>
          <p:cNvPr id="18" name="Image 7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889" y="12928600"/>
            <a:ext cx="2540318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6731" y="12547600"/>
            <a:ext cx="2159270" cy="787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80235" y="3625850"/>
            <a:ext cx="17426578" cy="64516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3480235" y="3625850"/>
            <a:ext cx="5220352" cy="1155700"/>
          </a:xfrm>
          <a:prstGeom prst="roundRect">
            <a:avLst>
              <a:gd name="adj" fmla="val 109978"/>
            </a:avLst>
          </a:prstGeom>
          <a:solidFill>
            <a:srgbClr val="0B7ABF">
              <a:alpha val="10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3734267" y="3879850"/>
            <a:ext cx="4898579" cy="833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44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Практична робота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3480235" y="508635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Із поданих речень випишіть числівники, виконайте морфологічний розбір. 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3480235" y="5911850"/>
            <a:ext cx="17578997" cy="43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1) Уперше зворотний бік Місяця було сфотографовано в жовтні тисяча дев’ятсот п’ятдесят дев’ятого року. 2) Кілограмова гиря на Місяці важила б усього шістдесят шість грамів. 3) Місяць мчить навколо Землі зі швидкістю три тисячі шістсот вісімдесят один кілометр на годину. 4) У шістдесятих роках в українську літературу прийшли такі видатні поети, як Василь Симо¬ненко, Борис Олійник, Ліна Костенко, Іван Драч. 5) У битві під Берестечком тисяча шістсот п’ятдесят першого року менш ніж двохсоттисячне військо Богдана Хмельницького протистоя¬ло трьохсоттисячній армії польського короля.</a:t>
            </a:r>
            <a:endParaRPr lang="en-US" sz="3600" dirty="0"/>
          </a:p>
        </p:txBody>
      </p:sp>
      <p:pic>
        <p:nvPicPr>
          <p:cNvPr id="8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732" y="0"/>
            <a:ext cx="6025316" cy="5577408"/>
          </a:xfrm>
          <a:prstGeom prst="rect">
            <a:avLst/>
          </a:prstGeom>
        </p:spPr>
      </p:pic>
      <p:pic>
        <p:nvPicPr>
          <p:cNvPr id="9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6" y="10388600"/>
            <a:ext cx="2540318" cy="2597944"/>
          </a:xfrm>
          <a:prstGeom prst="rect">
            <a:avLst/>
          </a:prstGeom>
        </p:spPr>
      </p:pic>
      <p:pic>
        <p:nvPicPr>
          <p:cNvPr id="10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436100"/>
            <a:ext cx="1562295" cy="2597944"/>
          </a:xfrm>
          <a:prstGeom prst="rect">
            <a:avLst/>
          </a:prstGeom>
        </p:spPr>
      </p:pic>
      <p:pic>
        <p:nvPicPr>
          <p:cNvPr id="11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95100"/>
            <a:ext cx="2044956" cy="2120900"/>
          </a:xfrm>
          <a:prstGeom prst="rect">
            <a:avLst/>
          </a:prstGeom>
        </p:spPr>
      </p:pic>
      <p:pic>
        <p:nvPicPr>
          <p:cNvPr id="12" name="Image 5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876" y="11684000"/>
            <a:ext cx="2540318" cy="2032000"/>
          </a:xfrm>
          <a:prstGeom prst="rect">
            <a:avLst/>
          </a:prstGeom>
        </p:spPr>
      </p:pic>
      <p:pic>
        <p:nvPicPr>
          <p:cNvPr id="13" name="Image 6" descr=" 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594600"/>
            <a:ext cx="774797" cy="2597944"/>
          </a:xfrm>
          <a:prstGeom prst="rect">
            <a:avLst/>
          </a:prstGeom>
        </p:spPr>
      </p:pic>
      <p:pic>
        <p:nvPicPr>
          <p:cNvPr id="14" name="Image 7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889" y="12928600"/>
            <a:ext cx="2540318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6731" y="12547600"/>
            <a:ext cx="2159270" cy="787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80235" y="1974850"/>
            <a:ext cx="17426578" cy="9753600"/>
          </a:xfrm>
          <a:prstGeom prst="rect">
            <a:avLst/>
          </a:prstGeom>
          <a:noFill/>
          <a:ln/>
        </p:spPr>
      </p:sp>
      <p:sp>
        <p:nvSpPr>
          <p:cNvPr id="4" name="Text 1"/>
          <p:cNvSpPr/>
          <p:nvPr/>
        </p:nvSpPr>
        <p:spPr>
          <a:xfrm>
            <a:off x="3480235" y="1974850"/>
            <a:ext cx="17578997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Оголошення</a:t>
            </a: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 — офіційне повідомлення, оповіщення, інформація про масовий захід; про час і зміст проведення нарад, засідань, зборів; про виконання роботи; про час проведення концерту, конкурсу, цікавої чи важливої зустрічі тощо.</a:t>
            </a:r>
            <a:endParaRPr lang="en-US" sz="3600" dirty="0"/>
          </a:p>
        </p:txBody>
      </p:sp>
      <p:sp>
        <p:nvSpPr>
          <p:cNvPr id="5" name="Text 2"/>
          <p:cNvSpPr/>
          <p:nvPr/>
        </p:nvSpPr>
        <p:spPr>
          <a:xfrm>
            <a:off x="3480235" y="384175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Рекомендована структура оголошення</a:t>
            </a:r>
            <a:endParaRPr lang="en-US" sz="3600" dirty="0"/>
          </a:p>
        </p:txBody>
      </p:sp>
      <p:sp>
        <p:nvSpPr>
          <p:cNvPr id="6" name="Text 3"/>
          <p:cNvSpPr/>
          <p:nvPr/>
        </p:nvSpPr>
        <p:spPr>
          <a:xfrm>
            <a:off x="3480235" y="466725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1. Назва події. 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3480235" y="549275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2. Дата й час, коли відбудеться подія. 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3480235" y="631825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3. Місце, де відбудеться подія. 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3480235" y="714375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4. Відомості про учасників події.</a:t>
            </a:r>
            <a:endParaRPr lang="en-US" sz="3600" dirty="0"/>
          </a:p>
        </p:txBody>
      </p:sp>
      <p:sp>
        <p:nvSpPr>
          <p:cNvPr id="10" name="Text 7"/>
          <p:cNvSpPr/>
          <p:nvPr/>
        </p:nvSpPr>
        <p:spPr>
          <a:xfrm>
            <a:off x="3480235" y="7969250"/>
            <a:ext cx="17578997" cy="3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Наприклад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Оголошення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                              Шановні батьки учнів 5-В класу!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                25 квітня 2024 року о 17.00 відбудуться  батьківські збори.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                        Місце проведення — каб №17.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                                                                                   Класний керівник</a:t>
            </a:r>
            <a:endParaRPr lang="en-US" sz="3600" dirty="0"/>
          </a:p>
        </p:txBody>
      </p:sp>
      <p:pic>
        <p:nvPicPr>
          <p:cNvPr id="11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732" y="0"/>
            <a:ext cx="6025316" cy="5577408"/>
          </a:xfrm>
          <a:prstGeom prst="rect">
            <a:avLst/>
          </a:prstGeom>
        </p:spPr>
      </p:pic>
      <p:pic>
        <p:nvPicPr>
          <p:cNvPr id="12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6" y="10388600"/>
            <a:ext cx="2540318" cy="2597944"/>
          </a:xfrm>
          <a:prstGeom prst="rect">
            <a:avLst/>
          </a:prstGeom>
        </p:spPr>
      </p:pic>
      <p:pic>
        <p:nvPicPr>
          <p:cNvPr id="13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436100"/>
            <a:ext cx="1562295" cy="2597944"/>
          </a:xfrm>
          <a:prstGeom prst="rect">
            <a:avLst/>
          </a:prstGeom>
        </p:spPr>
      </p:pic>
      <p:pic>
        <p:nvPicPr>
          <p:cNvPr id="14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95100"/>
            <a:ext cx="2044956" cy="2120900"/>
          </a:xfrm>
          <a:prstGeom prst="rect">
            <a:avLst/>
          </a:prstGeom>
        </p:spPr>
      </p:pic>
      <p:pic>
        <p:nvPicPr>
          <p:cNvPr id="15" name="Image 5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876" y="11684000"/>
            <a:ext cx="2540318" cy="2032000"/>
          </a:xfrm>
          <a:prstGeom prst="rect">
            <a:avLst/>
          </a:prstGeom>
        </p:spPr>
      </p:pic>
      <p:pic>
        <p:nvPicPr>
          <p:cNvPr id="16" name="Image 6" descr=" 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594600"/>
            <a:ext cx="774797" cy="2597944"/>
          </a:xfrm>
          <a:prstGeom prst="rect">
            <a:avLst/>
          </a:prstGeom>
        </p:spPr>
      </p:pic>
      <p:pic>
        <p:nvPicPr>
          <p:cNvPr id="17" name="Image 7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889" y="12928600"/>
            <a:ext cx="2540318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6731" y="12547600"/>
            <a:ext cx="2159270" cy="787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80235" y="3454400"/>
            <a:ext cx="17426578" cy="6794500"/>
          </a:xfrm>
          <a:prstGeom prst="rect">
            <a:avLst/>
          </a:prstGeom>
          <a:noFill/>
          <a:ln/>
        </p:spPr>
      </p:sp>
      <p:sp>
        <p:nvSpPr>
          <p:cNvPr id="4" name="Text 1"/>
          <p:cNvSpPr/>
          <p:nvPr/>
        </p:nvSpPr>
        <p:spPr>
          <a:xfrm>
            <a:off x="3480235" y="3454400"/>
            <a:ext cx="17578997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За формою оголошення бувають писані, мальовані, друковані в газетах, журналах, на окремих аркушах. До останніх належать афіші, які рекламують вистави, кінофільми, концерти тощо.</a:t>
            </a:r>
            <a:endParaRPr lang="en-US" sz="3600" dirty="0"/>
          </a:p>
        </p:txBody>
      </p:sp>
      <p:sp>
        <p:nvSpPr>
          <p:cNvPr id="5" name="Shape 2"/>
          <p:cNvSpPr/>
          <p:nvPr/>
        </p:nvSpPr>
        <p:spPr>
          <a:xfrm>
            <a:off x="3480235" y="5321300"/>
            <a:ext cx="14365495" cy="4927600"/>
          </a:xfrm>
          <a:prstGeom prst="rect">
            <a:avLst/>
          </a:prstGeom>
          <a:noFill/>
          <a:ln/>
        </p:spPr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80235" y="5321300"/>
            <a:ext cx="7100187" cy="4800600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5260" y="5321300"/>
            <a:ext cx="6960470" cy="4927600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361732" y="0"/>
            <a:ext cx="6025316" cy="5577408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4556" y="10388600"/>
            <a:ext cx="2540318" cy="2597944"/>
          </a:xfrm>
          <a:prstGeom prst="rect">
            <a:avLst/>
          </a:prstGeom>
        </p:spPr>
      </p:pic>
      <p:pic>
        <p:nvPicPr>
          <p:cNvPr id="10" name="Image 5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9436100"/>
            <a:ext cx="1562295" cy="2597944"/>
          </a:xfrm>
          <a:prstGeom prst="rect">
            <a:avLst/>
          </a:prstGeom>
        </p:spPr>
      </p:pic>
      <p:pic>
        <p:nvPicPr>
          <p:cNvPr id="11" name="Image 6" descr=" 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11595100"/>
            <a:ext cx="2044956" cy="2120900"/>
          </a:xfrm>
          <a:prstGeom prst="rect">
            <a:avLst/>
          </a:prstGeom>
        </p:spPr>
      </p:pic>
      <p:pic>
        <p:nvPicPr>
          <p:cNvPr id="12" name="Image 7" descr=" 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9876" y="11684000"/>
            <a:ext cx="2540318" cy="2032000"/>
          </a:xfrm>
          <a:prstGeom prst="rect">
            <a:avLst/>
          </a:prstGeom>
        </p:spPr>
      </p:pic>
      <p:pic>
        <p:nvPicPr>
          <p:cNvPr id="13" name="Image 8" descr=" 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7594600"/>
            <a:ext cx="774797" cy="2597944"/>
          </a:xfrm>
          <a:prstGeom prst="rect">
            <a:avLst/>
          </a:prstGeom>
        </p:spPr>
      </p:pic>
      <p:pic>
        <p:nvPicPr>
          <p:cNvPr id="14" name="Image 9" descr=" 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1889" y="12928600"/>
            <a:ext cx="2540318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6731" y="12547600"/>
            <a:ext cx="2159270" cy="787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80235" y="3505200"/>
            <a:ext cx="17426578" cy="66929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3480235" y="3505200"/>
            <a:ext cx="5220352" cy="1155700"/>
          </a:xfrm>
          <a:prstGeom prst="roundRect">
            <a:avLst>
              <a:gd name="adj" fmla="val 109978"/>
            </a:avLst>
          </a:prstGeom>
          <a:solidFill>
            <a:srgbClr val="0B7ABF">
              <a:alpha val="10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3734267" y="3759200"/>
            <a:ext cx="4898579" cy="833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44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Практична робота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3480235" y="496570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Чого не вистачає у оголошеннях?     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3480235" y="5791200"/>
            <a:ext cx="17578997" cy="455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1) Оголошення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Шановні жителі міста! Запрошуємо вас на відкриття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виставки квітів до Центрального парку.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                                                             Адміністрація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2) Оголошення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20 червня 2024 року відбудеться прем’єра вистави</a:t>
            </a:r>
            <a:endParaRPr lang="en-US" sz="3600" dirty="0"/>
          </a:p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«Лісова пісня».  Квитки можна придбати у касі.</a:t>
            </a:r>
            <a:endParaRPr lang="en-US" sz="3600" dirty="0"/>
          </a:p>
        </p:txBody>
      </p:sp>
      <p:pic>
        <p:nvPicPr>
          <p:cNvPr id="8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732" y="0"/>
            <a:ext cx="6025316" cy="5577408"/>
          </a:xfrm>
          <a:prstGeom prst="rect">
            <a:avLst/>
          </a:prstGeom>
        </p:spPr>
      </p:pic>
      <p:pic>
        <p:nvPicPr>
          <p:cNvPr id="9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6" y="10388600"/>
            <a:ext cx="2540318" cy="2597944"/>
          </a:xfrm>
          <a:prstGeom prst="rect">
            <a:avLst/>
          </a:prstGeom>
        </p:spPr>
      </p:pic>
      <p:pic>
        <p:nvPicPr>
          <p:cNvPr id="10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436100"/>
            <a:ext cx="1562295" cy="2597944"/>
          </a:xfrm>
          <a:prstGeom prst="rect">
            <a:avLst/>
          </a:prstGeom>
        </p:spPr>
      </p:pic>
      <p:pic>
        <p:nvPicPr>
          <p:cNvPr id="11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95100"/>
            <a:ext cx="2044956" cy="2120900"/>
          </a:xfrm>
          <a:prstGeom prst="rect">
            <a:avLst/>
          </a:prstGeom>
        </p:spPr>
      </p:pic>
      <p:pic>
        <p:nvPicPr>
          <p:cNvPr id="12" name="Image 5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876" y="11684000"/>
            <a:ext cx="2540318" cy="2032000"/>
          </a:xfrm>
          <a:prstGeom prst="rect">
            <a:avLst/>
          </a:prstGeom>
        </p:spPr>
      </p:pic>
      <p:pic>
        <p:nvPicPr>
          <p:cNvPr id="13" name="Image 6" descr=" 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594600"/>
            <a:ext cx="774797" cy="2597944"/>
          </a:xfrm>
          <a:prstGeom prst="rect">
            <a:avLst/>
          </a:prstGeom>
        </p:spPr>
      </p:pic>
      <p:pic>
        <p:nvPicPr>
          <p:cNvPr id="14" name="Image 7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889" y="12928600"/>
            <a:ext cx="2540318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6731" y="12547600"/>
            <a:ext cx="2159270" cy="787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80235" y="4622800"/>
            <a:ext cx="17426578" cy="44577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3480235" y="4622800"/>
            <a:ext cx="12104613" cy="1155700"/>
          </a:xfrm>
          <a:prstGeom prst="roundRect">
            <a:avLst>
              <a:gd name="adj" fmla="val 109978"/>
            </a:avLst>
          </a:prstGeom>
          <a:solidFill>
            <a:srgbClr val="0B7ABF">
              <a:alpha val="10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3734267" y="4876800"/>
            <a:ext cx="11782839" cy="833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4400" dirty="0">
                <a:solidFill>
                  <a:srgbClr val="FFFFFF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Інтерактивна вправа «Незакінчене речення»</a:t>
            </a:r>
            <a:endParaRPr lang="en-US" sz="4400" dirty="0"/>
          </a:p>
        </p:txBody>
      </p:sp>
      <p:sp>
        <p:nvSpPr>
          <p:cNvPr id="6" name="Text 3"/>
          <p:cNvSpPr/>
          <p:nvPr/>
        </p:nvSpPr>
        <p:spPr>
          <a:xfrm>
            <a:off x="3480235" y="608330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1) Сьогодні на уроці я…</a:t>
            </a:r>
            <a:endParaRPr lang="en-US" sz="3600" dirty="0"/>
          </a:p>
        </p:txBody>
      </p:sp>
      <p:sp>
        <p:nvSpPr>
          <p:cNvPr id="7" name="Text 4"/>
          <p:cNvSpPr/>
          <p:nvPr/>
        </p:nvSpPr>
        <p:spPr>
          <a:xfrm>
            <a:off x="3480235" y="690880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2) Мені сподобалось…</a:t>
            </a:r>
            <a:endParaRPr lang="en-US" sz="3600" dirty="0"/>
          </a:p>
        </p:txBody>
      </p:sp>
      <p:sp>
        <p:nvSpPr>
          <p:cNvPr id="8" name="Text 5"/>
          <p:cNvSpPr/>
          <p:nvPr/>
        </p:nvSpPr>
        <p:spPr>
          <a:xfrm>
            <a:off x="3480235" y="773430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3) Я навчився / навчилась…</a:t>
            </a:r>
            <a:endParaRPr lang="en-US" sz="3600" dirty="0"/>
          </a:p>
        </p:txBody>
      </p:sp>
      <p:sp>
        <p:nvSpPr>
          <p:cNvPr id="9" name="Text 6"/>
          <p:cNvSpPr/>
          <p:nvPr/>
        </p:nvSpPr>
        <p:spPr>
          <a:xfrm>
            <a:off x="3480235" y="8559800"/>
            <a:ext cx="17578997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4) Треба повторити…</a:t>
            </a:r>
            <a:endParaRPr lang="en-US" sz="3600" dirty="0"/>
          </a:p>
        </p:txBody>
      </p:sp>
      <p:pic>
        <p:nvPicPr>
          <p:cNvPr id="10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732" y="0"/>
            <a:ext cx="6025316" cy="5577408"/>
          </a:xfrm>
          <a:prstGeom prst="rect">
            <a:avLst/>
          </a:prstGeom>
        </p:spPr>
      </p:pic>
      <p:pic>
        <p:nvPicPr>
          <p:cNvPr id="11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6" y="10388600"/>
            <a:ext cx="2540318" cy="2597944"/>
          </a:xfrm>
          <a:prstGeom prst="rect">
            <a:avLst/>
          </a:prstGeom>
        </p:spPr>
      </p:pic>
      <p:pic>
        <p:nvPicPr>
          <p:cNvPr id="12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436100"/>
            <a:ext cx="1562295" cy="2597944"/>
          </a:xfrm>
          <a:prstGeom prst="rect">
            <a:avLst/>
          </a:prstGeom>
        </p:spPr>
      </p:pic>
      <p:pic>
        <p:nvPicPr>
          <p:cNvPr id="13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95100"/>
            <a:ext cx="2044956" cy="2120900"/>
          </a:xfrm>
          <a:prstGeom prst="rect">
            <a:avLst/>
          </a:prstGeom>
        </p:spPr>
      </p:pic>
      <p:pic>
        <p:nvPicPr>
          <p:cNvPr id="14" name="Image 5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876" y="11684000"/>
            <a:ext cx="2540318" cy="2032000"/>
          </a:xfrm>
          <a:prstGeom prst="rect">
            <a:avLst/>
          </a:prstGeom>
        </p:spPr>
      </p:pic>
      <p:pic>
        <p:nvPicPr>
          <p:cNvPr id="15" name="Image 6" descr=" 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594600"/>
            <a:ext cx="774797" cy="2597944"/>
          </a:xfrm>
          <a:prstGeom prst="rect">
            <a:avLst/>
          </a:prstGeom>
        </p:spPr>
      </p:pic>
      <p:pic>
        <p:nvPicPr>
          <p:cNvPr id="16" name="Image 7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889" y="12928600"/>
            <a:ext cx="2540318" cy="78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3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46731" y="12547600"/>
            <a:ext cx="2159270" cy="7874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3480235" y="4927600"/>
            <a:ext cx="17426578" cy="3848100"/>
          </a:xfrm>
          <a:prstGeom prst="rect">
            <a:avLst/>
          </a:prstGeom>
          <a:noFill/>
          <a:ln/>
        </p:spPr>
      </p:sp>
      <p:sp>
        <p:nvSpPr>
          <p:cNvPr id="4" name="Shape 1"/>
          <p:cNvSpPr/>
          <p:nvPr/>
        </p:nvSpPr>
        <p:spPr>
          <a:xfrm>
            <a:off x="3480235" y="4927600"/>
            <a:ext cx="17426578" cy="3848100"/>
          </a:xfrm>
          <a:prstGeom prst="rect">
            <a:avLst/>
          </a:prstGeom>
          <a:noFill/>
          <a:ln/>
        </p:spPr>
      </p:sp>
      <p:sp>
        <p:nvSpPr>
          <p:cNvPr id="5" name="Shape 2"/>
          <p:cNvSpPr/>
          <p:nvPr/>
        </p:nvSpPr>
        <p:spPr>
          <a:xfrm>
            <a:off x="3480235" y="4927600"/>
            <a:ext cx="17426578" cy="3848100"/>
          </a:xfrm>
          <a:prstGeom prst="rect">
            <a:avLst/>
          </a:prstGeom>
          <a:noFill/>
          <a:ln/>
        </p:spPr>
      </p:sp>
      <p:sp>
        <p:nvSpPr>
          <p:cNvPr id="6" name="Shape 3"/>
          <p:cNvSpPr/>
          <p:nvPr/>
        </p:nvSpPr>
        <p:spPr>
          <a:xfrm>
            <a:off x="3480235" y="4927600"/>
            <a:ext cx="5830029" cy="1155700"/>
          </a:xfrm>
          <a:prstGeom prst="roundRect">
            <a:avLst>
              <a:gd name="adj" fmla="val 109978"/>
            </a:avLst>
          </a:prstGeom>
          <a:solidFill>
            <a:srgbClr val="0B7ABF">
              <a:alpha val="100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3734267" y="5181600"/>
            <a:ext cx="5508255" cy="833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1000"/>
              </a:spcAft>
              <a:buNone/>
            </a:pPr>
            <a:r>
              <a:rPr lang="en-US" sz="4400" dirty="0">
                <a:solidFill>
                  <a:srgbClr val="FFFFFF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Домашнє завдання</a:t>
            </a:r>
            <a:endParaRPr lang="en-US" sz="4400" dirty="0"/>
          </a:p>
        </p:txBody>
      </p:sp>
      <p:sp>
        <p:nvSpPr>
          <p:cNvPr id="8" name="Shape 5"/>
          <p:cNvSpPr/>
          <p:nvPr/>
        </p:nvSpPr>
        <p:spPr>
          <a:xfrm>
            <a:off x="3480235" y="6388100"/>
            <a:ext cx="17426578" cy="520700"/>
          </a:xfrm>
          <a:prstGeom prst="rect">
            <a:avLst/>
          </a:prstGeom>
          <a:noFill/>
          <a:ln/>
        </p:spPr>
      </p:sp>
      <p:sp>
        <p:nvSpPr>
          <p:cNvPr id="9" name="Text 6"/>
          <p:cNvSpPr/>
          <p:nvPr/>
        </p:nvSpPr>
        <p:spPr>
          <a:xfrm>
            <a:off x="3734267" y="6388100"/>
            <a:ext cx="17070934" cy="6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1</a:t>
            </a:r>
            <a:r>
              <a:rPr lang="en-US" sz="3600">
                <a:solidFill>
                  <a:srgbClr val="0B0B64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. Творче</a:t>
            </a: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Bold" pitchFamily="34" charset="0"/>
                <a:ea typeface="Arial Bold" pitchFamily="34" charset="-122"/>
                <a:cs typeface="Arial Bold" pitchFamily="34" charset="-120"/>
              </a:rPr>
              <a:t> завдання </a:t>
            </a:r>
            <a:endParaRPr lang="en-US" sz="3600" dirty="0"/>
          </a:p>
        </p:txBody>
      </p:sp>
      <p:sp>
        <p:nvSpPr>
          <p:cNvPr id="10" name="Shape 7"/>
          <p:cNvSpPr/>
          <p:nvPr/>
        </p:nvSpPr>
        <p:spPr>
          <a:xfrm>
            <a:off x="3480235" y="7213600"/>
            <a:ext cx="17426578" cy="1562100"/>
          </a:xfrm>
          <a:prstGeom prst="rect">
            <a:avLst/>
          </a:prstGeom>
          <a:noFill/>
          <a:ln/>
        </p:spPr>
      </p:sp>
      <p:sp>
        <p:nvSpPr>
          <p:cNvPr id="11" name="Text 8"/>
          <p:cNvSpPr/>
          <p:nvPr/>
        </p:nvSpPr>
        <p:spPr>
          <a:xfrm>
            <a:off x="3734267" y="7213600"/>
            <a:ext cx="17070934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spcAft>
                <a:spcPts val="2000"/>
              </a:spcAft>
              <a:buNone/>
            </a:pPr>
            <a:r>
              <a:rPr lang="en-US" sz="3600" dirty="0">
                <a:solidFill>
                  <a:srgbClr val="0B0B64">
                    <a:alpha val="100000"/>
                  </a:srgbClr>
                </a:solidFill>
                <a:latin typeface="Arial Regular" pitchFamily="34" charset="0"/>
                <a:ea typeface="Arial Regular" pitchFamily="34" charset="-122"/>
                <a:cs typeface="Arial Regular" pitchFamily="34" charset="-120"/>
              </a:rPr>
              <a:t>Складіть і запишіть оголошення про  будь-яку подію (конкурс, концерт, виставка тощо), з використанням числівників на позначення дат і часу для розміщення в соцмережі.</a:t>
            </a:r>
            <a:endParaRPr lang="en-US" sz="3600" dirty="0"/>
          </a:p>
        </p:txBody>
      </p:sp>
      <p:pic>
        <p:nvPicPr>
          <p:cNvPr id="12" name="Image 1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732" y="0"/>
            <a:ext cx="6025316" cy="5577408"/>
          </a:xfrm>
          <a:prstGeom prst="rect">
            <a:avLst/>
          </a:prstGeom>
        </p:spPr>
      </p:pic>
      <p:pic>
        <p:nvPicPr>
          <p:cNvPr id="13" name="Image 2" descr=" 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556" y="10388600"/>
            <a:ext cx="2540318" cy="2597944"/>
          </a:xfrm>
          <a:prstGeom prst="rect">
            <a:avLst/>
          </a:prstGeom>
        </p:spPr>
      </p:pic>
      <p:pic>
        <p:nvPicPr>
          <p:cNvPr id="14" name="Image 3" descr=" 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9436100"/>
            <a:ext cx="1562295" cy="2597944"/>
          </a:xfrm>
          <a:prstGeom prst="rect">
            <a:avLst/>
          </a:prstGeom>
        </p:spPr>
      </p:pic>
      <p:pic>
        <p:nvPicPr>
          <p:cNvPr id="15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1595100"/>
            <a:ext cx="2044956" cy="2120900"/>
          </a:xfrm>
          <a:prstGeom prst="rect">
            <a:avLst/>
          </a:prstGeom>
        </p:spPr>
      </p:pic>
      <p:pic>
        <p:nvPicPr>
          <p:cNvPr id="16" name="Image 5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9876" y="11684000"/>
            <a:ext cx="2540318" cy="2032000"/>
          </a:xfrm>
          <a:prstGeom prst="rect">
            <a:avLst/>
          </a:prstGeom>
        </p:spPr>
      </p:pic>
      <p:pic>
        <p:nvPicPr>
          <p:cNvPr id="17" name="Image 6" descr=" 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594600"/>
            <a:ext cx="774797" cy="2597944"/>
          </a:xfrm>
          <a:prstGeom prst="rect">
            <a:avLst/>
          </a:prstGeom>
        </p:spPr>
      </p:pic>
      <p:pic>
        <p:nvPicPr>
          <p:cNvPr id="18" name="Image 7" descr=" 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11889" y="12928600"/>
            <a:ext cx="2540318" cy="787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Довільний</PresentationFormat>
  <Paragraphs>57</Paragraphs>
  <Slides>8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Arial Bold</vt:lpstr>
      <vt:lpstr>Arial Regular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Дима Сухомлин</cp:lastModifiedBy>
  <cp:revision>2</cp:revision>
  <dcterms:created xsi:type="dcterms:W3CDTF">2025-01-04T14:29:00Z</dcterms:created>
  <dcterms:modified xsi:type="dcterms:W3CDTF">2025-01-04T14:29:46Z</dcterms:modified>
</cp:coreProperties>
</file>