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5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8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000000"/>
    <a:srgbClr val="41414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762" autoAdjust="0"/>
  </p:normalViewPr>
  <p:slideViewPr>
    <p:cSldViewPr snapToGrid="0">
      <p:cViewPr varScale="1">
        <p:scale>
          <a:sx n="76" d="100"/>
          <a:sy n="76" d="100"/>
        </p:scale>
        <p:origin x="159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60C43-9F9D-4C0E-BA22-5C494A64F60C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30F16-5EA7-4DCA-A8A4-C8C3FCF3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4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26F50B-0D0B-42CE-8E63-4165D708DD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5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9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1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7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3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30F16-5EA7-4DCA-A8A4-C8C3FCF32B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8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E897-4CD7-4AD8-88E5-5D6E6A51C66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FCBDE-183D-439B-A9F7-1F61BCCF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7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learningapps.org/watch?v=pi6u4yfak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434741" y="910747"/>
            <a:ext cx="8359636" cy="2343344"/>
          </a:xfrm>
          <a:solidFill>
            <a:schemeClr val="bg1">
              <a:alpha val="61960"/>
            </a:scheme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  <a:defRPr/>
            </a:pPr>
            <a:r>
              <a:rPr lang="ru-RU" sz="36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Ділимо</a:t>
            </a:r>
            <a:r>
              <a:rPr lang="ru-RU" sz="36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трицифрове</a:t>
            </a:r>
            <a:r>
              <a:rPr lang="ru-RU" sz="36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число </a:t>
            </a:r>
            <a:br>
              <a:rPr lang="ru-RU" sz="36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одноцифрове</a:t>
            </a:r>
            <a:br>
              <a:rPr lang="uk-UA" sz="36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Заставська</a:t>
            </a:r>
            <a: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Ганна </a:t>
            </a:r>
            <a:r>
              <a:rPr lang="ru-RU" sz="3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Володимирівна</a:t>
            </a:r>
            <a:br>
              <a:rPr lang="ru-RU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початкових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класів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Опорного закладу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Новозапорізька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школа"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Долинської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сільської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ради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Запорізького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району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Запорізької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спеціаліст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вищої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категорії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учитель-методист</a:t>
            </a:r>
            <a:endParaRPr lang="ru-RU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733" t="8517" r="7609"/>
          <a:stretch/>
        </p:blipFill>
        <p:spPr>
          <a:xfrm flipH="1">
            <a:off x="7501180" y="1201119"/>
            <a:ext cx="1232115" cy="1335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976" y="365541"/>
            <a:ext cx="70672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 · 4 = (20 + 3) · 4 = 20 · 4 + 3 · 4 = 80 + 12 = 92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6976" y="1037135"/>
            <a:ext cx="70672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39 : 3 = (30 + 9) : 3 = 30 : 3 + 9 : 3 = 10 + 3 = 13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6976" y="1734372"/>
            <a:ext cx="70672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 : 3 = (30 + 12) : 3 = 30 : 3 + 12 : 3 = 10 + 4 = 14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71" y="2618506"/>
            <a:ext cx="6432835" cy="703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40" y="3322098"/>
            <a:ext cx="7726572" cy="5210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40" y="3826294"/>
            <a:ext cx="4419122" cy="5616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840" y="4367760"/>
            <a:ext cx="3593449" cy="3633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92629" y="448423"/>
            <a:ext cx="2113582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06211" y="436987"/>
            <a:ext cx="2014781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29020" y="386792"/>
            <a:ext cx="1325105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95727" y="417128"/>
            <a:ext cx="441701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38300" y="1079332"/>
            <a:ext cx="2007028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15897" y="1034890"/>
            <a:ext cx="2014782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74772" y="1089968"/>
            <a:ext cx="1162377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07718" y="1095425"/>
            <a:ext cx="402958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62621" y="1786206"/>
            <a:ext cx="2170841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71532" y="1856260"/>
            <a:ext cx="2215179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17398" y="1755116"/>
            <a:ext cx="1154624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16578" y="1755116"/>
            <a:ext cx="430078" cy="424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7" y="1406089"/>
            <a:ext cx="7502095" cy="33983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7708" y="1756476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3734" y="1756476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9390" y="1679641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4130" t="2323" r="35211" b="89468"/>
          <a:stretch/>
        </p:blipFill>
        <p:spPr>
          <a:xfrm>
            <a:off x="1789929" y="1477506"/>
            <a:ext cx="1549831" cy="2789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4700" y="1356585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(20</a:t>
            </a:r>
            <a:r>
              <a:rPr lang="ru-RU" sz="2800" dirty="0">
                <a:solidFill>
                  <a:srgbClr val="002060"/>
                </a:solidFill>
              </a:rPr>
              <a:t>+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9855" y="1356585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10)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87390" y="1356585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2</a:t>
            </a:r>
            <a:r>
              <a:rPr lang="ru-RU" sz="28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8395" y="1347981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20 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2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0333" y="1355381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10 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2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31532" y="1325807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17800" y="122645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20350" y="122291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19385" y="1325807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73041" y="134798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95536" y="2546210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114314" y="265048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80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9382" y="265048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56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899632" y="2211081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(80</a:t>
            </a:r>
            <a:r>
              <a:rPr lang="ru-RU" sz="2800" dirty="0">
                <a:solidFill>
                  <a:srgbClr val="002060"/>
                </a:solidFill>
              </a:rPr>
              <a:t>+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14870" y="2211081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56)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91122" y="2207354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8</a:t>
            </a:r>
            <a:r>
              <a:rPr lang="ru-RU" sz="28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13710" y="2213171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80 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8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15446" y="2217441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56 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8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52330" y="2186663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079116" y="210971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30394" y="208992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623791" y="2185180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877447" y="220735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595536" y="3411878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14314" y="351615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70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59382" y="351615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42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899632" y="3076749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(70</a:t>
            </a:r>
            <a:r>
              <a:rPr lang="ru-RU" sz="2800" dirty="0">
                <a:solidFill>
                  <a:srgbClr val="002060"/>
                </a:solidFill>
              </a:rPr>
              <a:t>+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14870" y="3076749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42)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091122" y="3073022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7</a:t>
            </a:r>
            <a:r>
              <a:rPr lang="ru-RU" sz="28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713710" y="3078839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70 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7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15446" y="3083109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42 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7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52330" y="3052331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079116" y="297538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623791" y="3050848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877447" y="307302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237660" y="29653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595536" y="4285047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114314" y="438932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90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59382" y="438932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63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899632" y="3949918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(90</a:t>
            </a:r>
            <a:r>
              <a:rPr lang="ru-RU" sz="2800" dirty="0">
                <a:solidFill>
                  <a:srgbClr val="002060"/>
                </a:solidFill>
              </a:rPr>
              <a:t>+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14870" y="3949918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63)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091122" y="3946191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9</a:t>
            </a:r>
            <a:r>
              <a:rPr lang="ru-RU" sz="28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713710" y="395200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90 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9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815446" y="395627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63 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r>
              <a:rPr lang="ru-RU" sz="2800" i="1" dirty="0">
                <a:solidFill>
                  <a:srgbClr val="002060"/>
                </a:solidFill>
              </a:rPr>
              <a:t>9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552330" y="3925500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079116" y="384855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623791" y="3924017"/>
            <a:ext cx="377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877447" y="394619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237660" y="383846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32475" y="105025"/>
            <a:ext cx="71292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Знайди значення часток за схемами.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6" y="1353941"/>
            <a:ext cx="8621519" cy="29080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9444" y="1779724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470" y="1779724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30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1126" y="1702889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5375" y="130277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85363" y="1304006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95603" y="130277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9444" y="275950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80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5611" y="275950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72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1018" y="2682670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55267" y="2282560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3023" y="2282560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5495" y="2282560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49444" y="3731600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5470" y="3731600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24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21126" y="3654765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17607" y="3248547"/>
            <a:ext cx="790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  <a:r>
              <a:rPr lang="ru-RU" sz="800" i="1" dirty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+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85363" y="3248547"/>
            <a:ext cx="6591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4 </a:t>
            </a:r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7965" y="3247320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52851" y="177985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40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68877" y="177985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12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24533" y="170302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28782" y="130291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788770" y="1304139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299010" y="130291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374496" y="2766840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70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690522" y="2766840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28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46178" y="2690005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42659" y="2283787"/>
            <a:ext cx="790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  <a:r>
              <a:rPr lang="ru-RU" sz="800" i="1" dirty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+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10415" y="2283787"/>
            <a:ext cx="6591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4 </a:t>
            </a:r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363017" y="2282560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344217" y="372204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60243" y="3722047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6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15899" y="3645212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112380" y="3238994"/>
            <a:ext cx="790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  <a:r>
              <a:rPr lang="ru-RU" sz="800" i="1" dirty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+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80136" y="3238994"/>
            <a:ext cx="6591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 </a:t>
            </a:r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332738" y="323776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2475" y="105025"/>
            <a:ext cx="71292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Знайди значення часток за схемами.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7" y="1417293"/>
            <a:ext cx="8617931" cy="29313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4866" y="1864211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80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209" y="1864211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56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9044" y="1748911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8821" y="1384212"/>
            <a:ext cx="790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  <a:r>
              <a:rPr lang="ru-RU" sz="800" i="1" dirty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+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5274" y="1384212"/>
            <a:ext cx="6591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7 </a:t>
            </a:r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25503" y="138421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22976" y="2835224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70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203" y="2835224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63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09044" y="2749827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14903" y="2364249"/>
            <a:ext cx="790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  <a:r>
              <a:rPr lang="ru-RU" sz="800" i="1" dirty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+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5926" y="2351247"/>
            <a:ext cx="6591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9 </a:t>
            </a:r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25503" y="235774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8436" y="3827716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90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85578" y="3836980"/>
            <a:ext cx="3802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6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9487" y="3344286"/>
            <a:ext cx="790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30</a:t>
            </a:r>
            <a:r>
              <a:rPr lang="ru-RU" sz="800" i="1" dirty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+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5926" y="3331284"/>
            <a:ext cx="6591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2 </a:t>
            </a:r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78627" y="3331284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32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57999" y="1864211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70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40342" y="1864211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35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52177" y="1748911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81954" y="1384212"/>
            <a:ext cx="790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  <a:r>
              <a:rPr lang="ru-RU" sz="800" i="1" dirty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+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41018" y="1384212"/>
            <a:ext cx="6591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5 </a:t>
            </a:r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668636" y="138421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57999" y="283774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90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40342" y="283774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27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52177" y="2722447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81954" y="2357748"/>
            <a:ext cx="790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  <a:r>
              <a:rPr lang="ru-RU" sz="800" i="1" dirty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+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34477" y="2357748"/>
            <a:ext cx="6591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3 </a:t>
            </a:r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696793" y="234971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493253" y="382219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75596" y="3822197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54</a:t>
            </a:r>
            <a:endParaRPr lang="ru-RU" sz="3000" i="1" dirty="0">
              <a:solidFill>
                <a:srgbClr val="FF0066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87431" y="3706897"/>
            <a:ext cx="412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66"/>
                </a:solidFill>
              </a:rPr>
              <a:t>·10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17208" y="3342198"/>
            <a:ext cx="7906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10</a:t>
            </a:r>
            <a:r>
              <a:rPr lang="ru-RU" sz="800" i="1" dirty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+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43661" y="3342198"/>
            <a:ext cx="6591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9 </a:t>
            </a:r>
            <a:r>
              <a:rPr lang="ru-RU" sz="3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703890" y="334219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32475" y="105025"/>
            <a:ext cx="71292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Знайди значення часток за схемами.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475" y="105025"/>
            <a:ext cx="7129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Задача</a:t>
            </a:r>
          </a:p>
          <a:p>
            <a:pPr algn="just"/>
            <a:r>
              <a:rPr lang="ru-RU" b="1" dirty="0"/>
              <a:t>	У  </a:t>
            </a:r>
            <a:r>
              <a:rPr lang="ru-RU" b="1" dirty="0" err="1"/>
              <a:t>кравчині</a:t>
            </a:r>
            <a:r>
              <a:rPr lang="ru-RU" b="1" dirty="0"/>
              <a:t>  </a:t>
            </a:r>
            <a:r>
              <a:rPr lang="ru-RU" b="1" dirty="0" err="1"/>
              <a:t>було</a:t>
            </a:r>
            <a:r>
              <a:rPr lang="ru-RU" b="1" dirty="0"/>
              <a:t>  два  </a:t>
            </a:r>
            <a:r>
              <a:rPr lang="ru-RU" b="1" dirty="0" err="1"/>
              <a:t>відрізи</a:t>
            </a:r>
            <a:r>
              <a:rPr lang="ru-RU" b="1" dirty="0"/>
              <a:t>  </a:t>
            </a:r>
            <a:r>
              <a:rPr lang="ru-RU" b="1" dirty="0" err="1"/>
              <a:t>тканини</a:t>
            </a:r>
            <a:r>
              <a:rPr lang="ru-RU" b="1" dirty="0"/>
              <a:t>  — 16  м  і  18  м.  </a:t>
            </a:r>
            <a:r>
              <a:rPr lang="ru-RU" b="1" dirty="0" err="1"/>
              <a:t>Із</a:t>
            </a:r>
            <a:r>
              <a:rPr lang="ru-RU" b="1" dirty="0"/>
              <a:t>  </a:t>
            </a:r>
            <a:r>
              <a:rPr lang="ru-RU" b="1" dirty="0" err="1"/>
              <a:t>цієї</a:t>
            </a:r>
            <a:r>
              <a:rPr lang="ru-RU" b="1" dirty="0"/>
              <a:t>  </a:t>
            </a:r>
            <a:r>
              <a:rPr lang="ru-RU" b="1" dirty="0" err="1"/>
              <a:t>тканини</a:t>
            </a:r>
            <a:r>
              <a:rPr lang="ru-RU" b="1" dirty="0"/>
              <a:t>  вона  пошила </a:t>
            </a:r>
            <a:r>
              <a:rPr lang="ru-RU" b="1" dirty="0" err="1"/>
              <a:t>плаття</a:t>
            </a:r>
            <a:r>
              <a:rPr lang="ru-RU" b="1" dirty="0"/>
              <a:t>.  </a:t>
            </a:r>
            <a:r>
              <a:rPr lang="ru-RU" b="1" dirty="0" err="1"/>
              <a:t>Скільки</a:t>
            </a:r>
            <a:r>
              <a:rPr lang="ru-RU" b="1" dirty="0"/>
              <a:t>  </a:t>
            </a:r>
            <a:r>
              <a:rPr lang="ru-RU" b="1" dirty="0" err="1"/>
              <a:t>платтів</a:t>
            </a:r>
            <a:r>
              <a:rPr lang="ru-RU" b="1" dirty="0"/>
              <a:t>  пошила  </a:t>
            </a:r>
            <a:r>
              <a:rPr lang="ru-RU" b="1" dirty="0" err="1"/>
              <a:t>кравчиня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 на  </a:t>
            </a:r>
            <a:r>
              <a:rPr lang="ru-RU" b="1" dirty="0" err="1"/>
              <a:t>одне</a:t>
            </a:r>
            <a:r>
              <a:rPr lang="ru-RU" b="1" dirty="0"/>
              <a:t>  </a:t>
            </a:r>
            <a:r>
              <a:rPr lang="ru-RU" b="1" dirty="0" err="1"/>
              <a:t>плаття</a:t>
            </a:r>
            <a:r>
              <a:rPr lang="ru-RU" b="1" dirty="0"/>
              <a:t>  вона  </a:t>
            </a:r>
            <a:r>
              <a:rPr lang="ru-RU" b="1" dirty="0" err="1"/>
              <a:t>витрачала</a:t>
            </a:r>
            <a:r>
              <a:rPr lang="ru-RU" b="1" dirty="0"/>
              <a:t>  2  м </a:t>
            </a:r>
            <a:r>
              <a:rPr lang="ru-RU" b="1" dirty="0" err="1"/>
              <a:t>тканини</a:t>
            </a:r>
            <a:r>
              <a:rPr lang="ru-RU" b="1" dirty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4" y="1412176"/>
            <a:ext cx="5242033" cy="17734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484" y="2298906"/>
            <a:ext cx="11790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 </a:t>
            </a:r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відріз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04" y="2760571"/>
            <a:ext cx="12940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ІІ </a:t>
            </a:r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відріз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6784" y="1591020"/>
            <a:ext cx="1312157" cy="5693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Довжина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11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тканини на 1 </a:t>
            </a:r>
            <a:r>
              <a:rPr lang="uk-UA" sz="11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</a:t>
            </a:r>
            <a:r>
              <a:rPr lang="uk-UA" sz="11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11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8941" y="1601213"/>
            <a:ext cx="1080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Кіл</a:t>
            </a:r>
            <a:r>
              <a:rPr lang="ru-RU" sz="2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ть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5781" y="1496795"/>
            <a:ext cx="1259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Загальна</a:t>
            </a:r>
            <a:r>
              <a:rPr lang="ru-RU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довжина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0458" y="2245800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35789" y="2699016"/>
            <a:ext cx="7729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09271" y="2674952"/>
            <a:ext cx="6174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35789" y="2227228"/>
            <a:ext cx="7729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 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27792" y="2208665"/>
            <a:ext cx="6174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27199" y="2649286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75325" y="1852685"/>
            <a:ext cx="111609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авая фигурная скобка 16"/>
          <p:cNvSpPr/>
          <p:nvPr/>
        </p:nvSpPr>
        <p:spPr>
          <a:xfrm>
            <a:off x="3146131" y="2275466"/>
            <a:ext cx="168479" cy="785257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38734" y="2423229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6060020" y="1627990"/>
            <a:ext cx="1094570" cy="193729"/>
          </a:xfrm>
          <a:custGeom>
            <a:avLst/>
            <a:gdLst>
              <a:gd name="connsiteX0" fmla="*/ 0 w 1046136"/>
              <a:gd name="connsiteY0" fmla="*/ 240315 h 240315"/>
              <a:gd name="connsiteX1" fmla="*/ 519194 w 1046136"/>
              <a:gd name="connsiteY1" fmla="*/ 91 h 240315"/>
              <a:gd name="connsiteX2" fmla="*/ 1046136 w 1046136"/>
              <a:gd name="connsiteY2" fmla="*/ 209318 h 240315"/>
              <a:gd name="connsiteX3" fmla="*/ 1046136 w 1046136"/>
              <a:gd name="connsiteY3" fmla="*/ 209318 h 24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36" h="240315">
                <a:moveTo>
                  <a:pt x="0" y="240315"/>
                </a:moveTo>
                <a:cubicBezTo>
                  <a:pt x="172419" y="122786"/>
                  <a:pt x="344838" y="5257"/>
                  <a:pt x="519194" y="91"/>
                </a:cubicBezTo>
                <a:cubicBezTo>
                  <a:pt x="693550" y="-5075"/>
                  <a:pt x="1046136" y="209318"/>
                  <a:pt x="1046136" y="209318"/>
                </a:cubicBezTo>
                <a:lnTo>
                  <a:pt x="1046136" y="209318"/>
                </a:ln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6079739" y="1854969"/>
            <a:ext cx="1089534" cy="174573"/>
          </a:xfrm>
          <a:custGeom>
            <a:avLst/>
            <a:gdLst>
              <a:gd name="connsiteX0" fmla="*/ 0 w 1038387"/>
              <a:gd name="connsiteY0" fmla="*/ 23248 h 356526"/>
              <a:gd name="connsiteX1" fmla="*/ 433953 w 1038387"/>
              <a:gd name="connsiteY1" fmla="*/ 356461 h 356526"/>
              <a:gd name="connsiteX2" fmla="*/ 1038387 w 1038387"/>
              <a:gd name="connsiteY2" fmla="*/ 0 h 356526"/>
              <a:gd name="connsiteX3" fmla="*/ 1038387 w 1038387"/>
              <a:gd name="connsiteY3" fmla="*/ 0 h 356526"/>
              <a:gd name="connsiteX4" fmla="*/ 1038387 w 1038387"/>
              <a:gd name="connsiteY4" fmla="*/ 0 h 35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356526">
                <a:moveTo>
                  <a:pt x="0" y="23248"/>
                </a:moveTo>
                <a:cubicBezTo>
                  <a:pt x="130444" y="191792"/>
                  <a:pt x="260889" y="360336"/>
                  <a:pt x="433953" y="356461"/>
                </a:cubicBezTo>
                <a:cubicBezTo>
                  <a:pt x="607017" y="352586"/>
                  <a:pt x="1038387" y="0"/>
                  <a:pt x="1038387" y="0"/>
                </a:cubicBezTo>
                <a:lnTo>
                  <a:pt x="1038387" y="0"/>
                </a:lnTo>
                <a:lnTo>
                  <a:pt x="1038387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411689" y="1394096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60019" y="1528362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6951" y="1962755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6" name="Овал 45"/>
          <p:cNvSpPr/>
          <p:nvPr/>
        </p:nvSpPr>
        <p:spPr>
          <a:xfrm>
            <a:off x="6006468" y="1808914"/>
            <a:ext cx="68857" cy="7776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358094" y="1811094"/>
            <a:ext cx="68857" cy="7776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126384" y="1808914"/>
            <a:ext cx="68857" cy="7776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6082109" y="2619512"/>
            <a:ext cx="1348109" cy="9192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>
            <a:off x="6026665" y="2425590"/>
            <a:ext cx="1389722" cy="193729"/>
          </a:xfrm>
          <a:custGeom>
            <a:avLst/>
            <a:gdLst>
              <a:gd name="connsiteX0" fmla="*/ 0 w 1046136"/>
              <a:gd name="connsiteY0" fmla="*/ 240315 h 240315"/>
              <a:gd name="connsiteX1" fmla="*/ 519194 w 1046136"/>
              <a:gd name="connsiteY1" fmla="*/ 91 h 240315"/>
              <a:gd name="connsiteX2" fmla="*/ 1046136 w 1046136"/>
              <a:gd name="connsiteY2" fmla="*/ 209318 h 240315"/>
              <a:gd name="connsiteX3" fmla="*/ 1046136 w 1046136"/>
              <a:gd name="connsiteY3" fmla="*/ 209318 h 24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36" h="240315">
                <a:moveTo>
                  <a:pt x="0" y="240315"/>
                </a:moveTo>
                <a:cubicBezTo>
                  <a:pt x="172419" y="122786"/>
                  <a:pt x="344838" y="5257"/>
                  <a:pt x="519194" y="91"/>
                </a:cubicBezTo>
                <a:cubicBezTo>
                  <a:pt x="693550" y="-5075"/>
                  <a:pt x="1046136" y="209318"/>
                  <a:pt x="1046136" y="209318"/>
                </a:cubicBezTo>
                <a:lnTo>
                  <a:pt x="1046136" y="209318"/>
                </a:ln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6072692" y="2628535"/>
            <a:ext cx="1335329" cy="163438"/>
          </a:xfrm>
          <a:custGeom>
            <a:avLst/>
            <a:gdLst>
              <a:gd name="connsiteX0" fmla="*/ 0 w 1038387"/>
              <a:gd name="connsiteY0" fmla="*/ 23248 h 356526"/>
              <a:gd name="connsiteX1" fmla="*/ 433953 w 1038387"/>
              <a:gd name="connsiteY1" fmla="*/ 356461 h 356526"/>
              <a:gd name="connsiteX2" fmla="*/ 1038387 w 1038387"/>
              <a:gd name="connsiteY2" fmla="*/ 0 h 356526"/>
              <a:gd name="connsiteX3" fmla="*/ 1038387 w 1038387"/>
              <a:gd name="connsiteY3" fmla="*/ 0 h 356526"/>
              <a:gd name="connsiteX4" fmla="*/ 1038387 w 1038387"/>
              <a:gd name="connsiteY4" fmla="*/ 0 h 35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356526">
                <a:moveTo>
                  <a:pt x="0" y="23248"/>
                </a:moveTo>
                <a:cubicBezTo>
                  <a:pt x="130444" y="191792"/>
                  <a:pt x="260889" y="360336"/>
                  <a:pt x="433953" y="356461"/>
                </a:cubicBezTo>
                <a:cubicBezTo>
                  <a:pt x="607017" y="352586"/>
                  <a:pt x="1038387" y="0"/>
                  <a:pt x="1038387" y="0"/>
                </a:cubicBezTo>
                <a:lnTo>
                  <a:pt x="1038387" y="0"/>
                </a:lnTo>
                <a:lnTo>
                  <a:pt x="1038387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467683" y="2731406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6" name="Овал 55"/>
          <p:cNvSpPr/>
          <p:nvPr/>
        </p:nvSpPr>
        <p:spPr>
          <a:xfrm>
            <a:off x="6351047" y="2584659"/>
            <a:ext cx="68857" cy="77766"/>
          </a:xfrm>
          <a:prstGeom prst="ellipse">
            <a:avLst/>
          </a:prstGeom>
          <a:ln>
            <a:solidFill>
              <a:srgbClr val="0033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416387" y="2578175"/>
            <a:ext cx="68857" cy="77766"/>
          </a:xfrm>
          <a:prstGeom prst="ellipse">
            <a:avLst/>
          </a:prstGeom>
          <a:ln>
            <a:solidFill>
              <a:srgbClr val="0033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527298" y="2186080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60" name="Полилиния 59"/>
          <p:cNvSpPr/>
          <p:nvPr/>
        </p:nvSpPr>
        <p:spPr>
          <a:xfrm>
            <a:off x="6056056" y="1780869"/>
            <a:ext cx="327660" cy="57205"/>
          </a:xfrm>
          <a:custGeom>
            <a:avLst/>
            <a:gdLst>
              <a:gd name="connsiteX0" fmla="*/ 327660 w 327660"/>
              <a:gd name="connsiteY0" fmla="*/ 57205 h 57205"/>
              <a:gd name="connsiteX1" fmla="*/ 156210 w 327660"/>
              <a:gd name="connsiteY1" fmla="*/ 55 h 57205"/>
              <a:gd name="connsiteX2" fmla="*/ 0 w 327660"/>
              <a:gd name="connsiteY2" fmla="*/ 45775 h 57205"/>
              <a:gd name="connsiteX3" fmla="*/ 0 w 327660"/>
              <a:gd name="connsiteY3" fmla="*/ 45775 h 5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" h="57205">
                <a:moveTo>
                  <a:pt x="327660" y="57205"/>
                </a:moveTo>
                <a:cubicBezTo>
                  <a:pt x="269240" y="29582"/>
                  <a:pt x="210820" y="1960"/>
                  <a:pt x="156210" y="55"/>
                </a:cubicBezTo>
                <a:cubicBezTo>
                  <a:pt x="101600" y="-1850"/>
                  <a:pt x="0" y="45775"/>
                  <a:pt x="0" y="45775"/>
                </a:cubicBezTo>
                <a:lnTo>
                  <a:pt x="0" y="45775"/>
                </a:ln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068062" y="2301309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6064099" y="2553816"/>
            <a:ext cx="327660" cy="57205"/>
          </a:xfrm>
          <a:custGeom>
            <a:avLst/>
            <a:gdLst>
              <a:gd name="connsiteX0" fmla="*/ 327660 w 327660"/>
              <a:gd name="connsiteY0" fmla="*/ 57205 h 57205"/>
              <a:gd name="connsiteX1" fmla="*/ 156210 w 327660"/>
              <a:gd name="connsiteY1" fmla="*/ 55 h 57205"/>
              <a:gd name="connsiteX2" fmla="*/ 0 w 327660"/>
              <a:gd name="connsiteY2" fmla="*/ 45775 h 57205"/>
              <a:gd name="connsiteX3" fmla="*/ 0 w 327660"/>
              <a:gd name="connsiteY3" fmla="*/ 45775 h 5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" h="57205">
                <a:moveTo>
                  <a:pt x="327660" y="57205"/>
                </a:moveTo>
                <a:cubicBezTo>
                  <a:pt x="269240" y="29582"/>
                  <a:pt x="210820" y="1960"/>
                  <a:pt x="156210" y="55"/>
                </a:cubicBezTo>
                <a:cubicBezTo>
                  <a:pt x="101600" y="-1850"/>
                  <a:pt x="0" y="45775"/>
                  <a:pt x="0" y="45775"/>
                </a:cubicBezTo>
                <a:lnTo>
                  <a:pt x="0" y="45775"/>
                </a:ln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авая фигурная скобка 62"/>
          <p:cNvSpPr/>
          <p:nvPr/>
        </p:nvSpPr>
        <p:spPr>
          <a:xfrm>
            <a:off x="7462311" y="1629545"/>
            <a:ext cx="240367" cy="11840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99403" y="2037418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cxnSp>
        <p:nvCxnSpPr>
          <p:cNvPr id="66" name="Прямая соединительная линия 65"/>
          <p:cNvCxnSpPr>
            <a:stCxn id="46" idx="4"/>
          </p:cNvCxnSpPr>
          <p:nvPr/>
        </p:nvCxnSpPr>
        <p:spPr>
          <a:xfrm flipH="1">
            <a:off x="6033850" y="1886680"/>
            <a:ext cx="7047" cy="6957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6384585" y="1909208"/>
            <a:ext cx="7047" cy="6957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232475" y="3297994"/>
            <a:ext cx="72298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І </a:t>
            </a:r>
            <a:r>
              <a:rPr lang="ru-RU" sz="2000" b="1" dirty="0" err="1"/>
              <a:t>сп</a:t>
            </a:r>
            <a:r>
              <a:rPr lang="ru-RU" sz="2000" b="1" dirty="0"/>
              <a:t>.	</a:t>
            </a:r>
            <a:r>
              <a:rPr lang="ru-RU" sz="2000" b="1" dirty="0">
                <a:solidFill>
                  <a:srgbClr val="C00000"/>
                </a:solidFill>
              </a:rPr>
              <a:t>	</a:t>
            </a:r>
            <a:r>
              <a:rPr lang="ru-RU" sz="2000" b="1" dirty="0" err="1">
                <a:solidFill>
                  <a:srgbClr val="C00000"/>
                </a:solidFill>
              </a:rPr>
              <a:t>Розв</a:t>
            </a:r>
            <a:r>
              <a:rPr lang="en-US" sz="2000" b="1" dirty="0">
                <a:solidFill>
                  <a:srgbClr val="C00000"/>
                </a:solidFill>
              </a:rPr>
              <a:t>’</a:t>
            </a:r>
            <a:r>
              <a:rPr lang="uk-UA" sz="2000" b="1" dirty="0" err="1">
                <a:solidFill>
                  <a:srgbClr val="C00000"/>
                </a:solidFill>
              </a:rPr>
              <a:t>язання</a:t>
            </a:r>
            <a:endParaRPr lang="ru-RU" sz="2000" b="1" dirty="0">
              <a:solidFill>
                <a:srgbClr val="C00000"/>
              </a:solidFill>
            </a:endParaRPr>
          </a:p>
          <a:p>
            <a:pPr marL="457200" indent="-457200">
              <a:buAutoNum type="arabicParenR"/>
            </a:pPr>
            <a:r>
              <a:rPr lang="ru-RU" sz="2000" b="1" dirty="0">
                <a:solidFill>
                  <a:srgbClr val="002060"/>
                </a:solidFill>
              </a:rPr>
              <a:t>16 : 2 = 8 шт. – пошила </a:t>
            </a:r>
            <a:r>
              <a:rPr lang="ru-RU" sz="2000" b="1" dirty="0" err="1">
                <a:solidFill>
                  <a:srgbClr val="002060"/>
                </a:solidFill>
              </a:rPr>
              <a:t>платтів</a:t>
            </a:r>
            <a:r>
              <a:rPr lang="ru-RU" sz="2000" b="1" dirty="0">
                <a:solidFill>
                  <a:srgbClr val="002060"/>
                </a:solidFill>
              </a:rPr>
              <a:t> з І </a:t>
            </a:r>
            <a:r>
              <a:rPr lang="ru-RU" sz="2000" b="1" dirty="0" err="1">
                <a:solidFill>
                  <a:srgbClr val="002060"/>
                </a:solidFill>
              </a:rPr>
              <a:t>відрізу</a:t>
            </a:r>
            <a:endParaRPr lang="ru-RU" sz="2000" b="1" dirty="0">
              <a:solidFill>
                <a:srgbClr val="002060"/>
              </a:solidFill>
            </a:endParaRPr>
          </a:p>
          <a:p>
            <a:pPr marL="457200" indent="-457200">
              <a:buFontTx/>
              <a:buAutoNum type="arabicParenR"/>
            </a:pPr>
            <a:r>
              <a:rPr lang="ru-RU" sz="2000" b="1" dirty="0">
                <a:solidFill>
                  <a:srgbClr val="002060"/>
                </a:solidFill>
              </a:rPr>
              <a:t>18 : 2 = 9 шт. – пошила </a:t>
            </a:r>
            <a:r>
              <a:rPr lang="ru-RU" sz="2000" b="1" dirty="0" err="1">
                <a:solidFill>
                  <a:srgbClr val="002060"/>
                </a:solidFill>
              </a:rPr>
              <a:t>платтів</a:t>
            </a:r>
            <a:r>
              <a:rPr lang="ru-RU" sz="2000" b="1" dirty="0">
                <a:solidFill>
                  <a:srgbClr val="002060"/>
                </a:solidFill>
              </a:rPr>
              <a:t> з ІІ </a:t>
            </a:r>
            <a:r>
              <a:rPr lang="ru-RU" sz="2000" b="1" dirty="0" err="1">
                <a:solidFill>
                  <a:srgbClr val="002060"/>
                </a:solidFill>
              </a:rPr>
              <a:t>відрізу</a:t>
            </a:r>
            <a:endParaRPr lang="ru-RU" sz="2000" b="1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ru-RU" sz="2000" b="1" dirty="0">
                <a:solidFill>
                  <a:srgbClr val="002060"/>
                </a:solidFill>
              </a:rPr>
              <a:t>8 + 9 = 17(шт.) – пошила </a:t>
            </a:r>
            <a:r>
              <a:rPr lang="ru-RU" sz="2000" b="1" dirty="0" err="1">
                <a:solidFill>
                  <a:srgbClr val="002060"/>
                </a:solidFill>
              </a:rPr>
              <a:t>платтів</a:t>
            </a:r>
            <a:r>
              <a:rPr lang="ru-RU" sz="2000" b="1" dirty="0">
                <a:solidFill>
                  <a:srgbClr val="002060"/>
                </a:solidFill>
              </a:rPr>
              <a:t> з І </a:t>
            </a:r>
            <a:r>
              <a:rPr lang="ru-RU" sz="2000" b="1" dirty="0" err="1">
                <a:solidFill>
                  <a:srgbClr val="002060"/>
                </a:solidFill>
              </a:rPr>
              <a:t>і</a:t>
            </a:r>
            <a:r>
              <a:rPr lang="ru-RU" sz="2000" b="1" dirty="0">
                <a:solidFill>
                  <a:srgbClr val="002060"/>
                </a:solidFill>
              </a:rPr>
              <a:t> ІІ </a:t>
            </a:r>
            <a:r>
              <a:rPr lang="ru-RU" sz="2000" b="1" dirty="0" err="1">
                <a:solidFill>
                  <a:srgbClr val="002060"/>
                </a:solidFill>
              </a:rPr>
              <a:t>відрізів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uk-UA" sz="2000" b="1" dirty="0">
                <a:solidFill>
                  <a:srgbClr val="800000"/>
                </a:solidFill>
              </a:rPr>
              <a:t>16 : 2 + 18 : 2 = 17 (шт.)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6005488" y="2591502"/>
            <a:ext cx="68857" cy="77766"/>
          </a:xfrm>
          <a:prstGeom prst="ellipse">
            <a:avLst/>
          </a:prstGeom>
          <a:ln>
            <a:solidFill>
              <a:srgbClr val="0033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18" grpId="0"/>
      <p:bldP spid="23" grpId="0" animBg="1"/>
      <p:bldP spid="27" grpId="0" animBg="1"/>
      <p:bldP spid="28" grpId="0"/>
      <p:bldP spid="29" grpId="0"/>
      <p:bldP spid="30" grpId="0"/>
      <p:bldP spid="46" grpId="0" animBg="1"/>
      <p:bldP spid="47" grpId="0" animBg="1"/>
      <p:bldP spid="48" grpId="0" animBg="1"/>
      <p:bldP spid="50" grpId="0" animBg="1"/>
      <p:bldP spid="52" grpId="0" animBg="1"/>
      <p:bldP spid="54" grpId="0"/>
      <p:bldP spid="56" grpId="0" animBg="1"/>
      <p:bldP spid="57" grpId="0" animBg="1"/>
      <p:bldP spid="58" grpId="0"/>
      <p:bldP spid="60" grpId="0" animBg="1"/>
      <p:bldP spid="61" grpId="0"/>
      <p:bldP spid="62" grpId="0" animBg="1"/>
      <p:bldP spid="63" grpId="0" animBg="1"/>
      <p:bldP spid="64" grpId="0"/>
      <p:bldP spid="69" grpId="0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475" y="105025"/>
            <a:ext cx="7129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Задача</a:t>
            </a:r>
          </a:p>
          <a:p>
            <a:pPr algn="just"/>
            <a:r>
              <a:rPr lang="ru-RU" b="1" dirty="0"/>
              <a:t>	У  </a:t>
            </a:r>
            <a:r>
              <a:rPr lang="ru-RU" b="1" dirty="0" err="1"/>
              <a:t>кравчині</a:t>
            </a:r>
            <a:r>
              <a:rPr lang="ru-RU" b="1" dirty="0"/>
              <a:t>  </a:t>
            </a:r>
            <a:r>
              <a:rPr lang="ru-RU" b="1" dirty="0" err="1"/>
              <a:t>було</a:t>
            </a:r>
            <a:r>
              <a:rPr lang="ru-RU" b="1" dirty="0"/>
              <a:t>  два  </a:t>
            </a:r>
            <a:r>
              <a:rPr lang="ru-RU" b="1" dirty="0" err="1"/>
              <a:t>відрізи</a:t>
            </a:r>
            <a:r>
              <a:rPr lang="ru-RU" b="1" dirty="0"/>
              <a:t>  </a:t>
            </a:r>
            <a:r>
              <a:rPr lang="ru-RU" b="1" dirty="0" err="1"/>
              <a:t>тканини</a:t>
            </a:r>
            <a:r>
              <a:rPr lang="ru-RU" b="1" dirty="0"/>
              <a:t>  — 16  м  і  18  м.  </a:t>
            </a:r>
            <a:r>
              <a:rPr lang="ru-RU" b="1" dirty="0" err="1"/>
              <a:t>Із</a:t>
            </a:r>
            <a:r>
              <a:rPr lang="ru-RU" b="1" dirty="0"/>
              <a:t>  </a:t>
            </a:r>
            <a:r>
              <a:rPr lang="ru-RU" b="1" dirty="0" err="1"/>
              <a:t>цієї</a:t>
            </a:r>
            <a:r>
              <a:rPr lang="ru-RU" b="1" dirty="0"/>
              <a:t>  </a:t>
            </a:r>
            <a:r>
              <a:rPr lang="ru-RU" b="1" dirty="0" err="1"/>
              <a:t>тканини</a:t>
            </a:r>
            <a:r>
              <a:rPr lang="ru-RU" b="1" dirty="0"/>
              <a:t>  вона  пошила </a:t>
            </a:r>
            <a:r>
              <a:rPr lang="ru-RU" b="1" dirty="0" err="1"/>
              <a:t>плаття</a:t>
            </a:r>
            <a:r>
              <a:rPr lang="ru-RU" b="1" dirty="0"/>
              <a:t>.  </a:t>
            </a:r>
            <a:r>
              <a:rPr lang="ru-RU" b="1" dirty="0" err="1"/>
              <a:t>Скільки</a:t>
            </a:r>
            <a:r>
              <a:rPr lang="ru-RU" b="1" dirty="0"/>
              <a:t>  </a:t>
            </a:r>
            <a:r>
              <a:rPr lang="ru-RU" b="1" dirty="0" err="1"/>
              <a:t>платтів</a:t>
            </a:r>
            <a:r>
              <a:rPr lang="ru-RU" b="1" dirty="0"/>
              <a:t>  пошила  </a:t>
            </a:r>
            <a:r>
              <a:rPr lang="ru-RU" b="1" dirty="0" err="1"/>
              <a:t>кравчиня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 на  </a:t>
            </a:r>
            <a:r>
              <a:rPr lang="ru-RU" b="1" dirty="0" err="1"/>
              <a:t>одне</a:t>
            </a:r>
            <a:r>
              <a:rPr lang="ru-RU" b="1" dirty="0"/>
              <a:t>  </a:t>
            </a:r>
            <a:r>
              <a:rPr lang="ru-RU" b="1" dirty="0" err="1"/>
              <a:t>плаття</a:t>
            </a:r>
            <a:r>
              <a:rPr lang="ru-RU" b="1" dirty="0"/>
              <a:t>  вона  </a:t>
            </a:r>
            <a:r>
              <a:rPr lang="ru-RU" b="1" dirty="0" err="1"/>
              <a:t>витрачала</a:t>
            </a:r>
            <a:r>
              <a:rPr lang="ru-RU" b="1" dirty="0"/>
              <a:t>  2  м </a:t>
            </a:r>
            <a:r>
              <a:rPr lang="ru-RU" b="1" dirty="0" err="1"/>
              <a:t>тканини</a:t>
            </a:r>
            <a:r>
              <a:rPr lang="ru-RU" b="1" dirty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4" y="1412176"/>
            <a:ext cx="5242033" cy="17734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484" y="2298906"/>
            <a:ext cx="11790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004" y="2760571"/>
            <a:ext cx="12940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6784" y="1591020"/>
            <a:ext cx="131215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Довжина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8941" y="1601213"/>
            <a:ext cx="1080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Кіл</a:t>
            </a:r>
            <a:r>
              <a:rPr lang="ru-RU" sz="2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ть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5781" y="1496795"/>
            <a:ext cx="1259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Загальна</a:t>
            </a:r>
            <a:r>
              <a:rPr lang="ru-RU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довжина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7615" y="2244256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35789" y="2699016"/>
            <a:ext cx="7729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09271" y="2674952"/>
            <a:ext cx="6174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35789" y="2227228"/>
            <a:ext cx="7729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 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27792" y="2208665"/>
            <a:ext cx="6174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17952" y="2641490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2998688" y="2274983"/>
            <a:ext cx="168479" cy="785257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1565" y="2423229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?пл.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32475" y="3290428"/>
            <a:ext cx="3229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ІІ </a:t>
            </a:r>
            <a:r>
              <a:rPr lang="ru-RU" sz="2000" b="1" dirty="0" err="1"/>
              <a:t>сп</a:t>
            </a:r>
            <a:r>
              <a:rPr lang="ru-RU" sz="2000" b="1" dirty="0"/>
              <a:t>.	</a:t>
            </a:r>
            <a:r>
              <a:rPr lang="ru-RU" sz="2000" b="1" dirty="0">
                <a:solidFill>
                  <a:srgbClr val="C00000"/>
                </a:solidFill>
              </a:rPr>
              <a:t>	</a:t>
            </a:r>
            <a:r>
              <a:rPr lang="ru-RU" sz="2000" b="1" dirty="0" err="1">
                <a:solidFill>
                  <a:srgbClr val="C00000"/>
                </a:solidFill>
              </a:rPr>
              <a:t>Розв</a:t>
            </a:r>
            <a:r>
              <a:rPr lang="en-US" sz="2000" b="1" dirty="0">
                <a:solidFill>
                  <a:srgbClr val="C00000"/>
                </a:solidFill>
              </a:rPr>
              <a:t>’</a:t>
            </a:r>
            <a:r>
              <a:rPr lang="uk-UA" sz="2000" b="1" dirty="0" err="1">
                <a:solidFill>
                  <a:srgbClr val="C00000"/>
                </a:solidFill>
              </a:rPr>
              <a:t>язання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004620" y="1603869"/>
            <a:ext cx="111609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Полилиния 70"/>
          <p:cNvSpPr/>
          <p:nvPr/>
        </p:nvSpPr>
        <p:spPr>
          <a:xfrm>
            <a:off x="5989315" y="1379174"/>
            <a:ext cx="1094570" cy="193729"/>
          </a:xfrm>
          <a:custGeom>
            <a:avLst/>
            <a:gdLst>
              <a:gd name="connsiteX0" fmla="*/ 0 w 1046136"/>
              <a:gd name="connsiteY0" fmla="*/ 240315 h 240315"/>
              <a:gd name="connsiteX1" fmla="*/ 519194 w 1046136"/>
              <a:gd name="connsiteY1" fmla="*/ 91 h 240315"/>
              <a:gd name="connsiteX2" fmla="*/ 1046136 w 1046136"/>
              <a:gd name="connsiteY2" fmla="*/ 209318 h 240315"/>
              <a:gd name="connsiteX3" fmla="*/ 1046136 w 1046136"/>
              <a:gd name="connsiteY3" fmla="*/ 209318 h 24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36" h="240315">
                <a:moveTo>
                  <a:pt x="0" y="240315"/>
                </a:moveTo>
                <a:cubicBezTo>
                  <a:pt x="172419" y="122786"/>
                  <a:pt x="344838" y="5257"/>
                  <a:pt x="519194" y="91"/>
                </a:cubicBezTo>
                <a:cubicBezTo>
                  <a:pt x="693550" y="-5075"/>
                  <a:pt x="1046136" y="209318"/>
                  <a:pt x="1046136" y="209318"/>
                </a:cubicBezTo>
                <a:lnTo>
                  <a:pt x="1046136" y="209318"/>
                </a:ln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340984" y="1145280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73" name="Овал 72"/>
          <p:cNvSpPr/>
          <p:nvPr/>
        </p:nvSpPr>
        <p:spPr>
          <a:xfrm>
            <a:off x="5935763" y="1560098"/>
            <a:ext cx="68857" cy="7776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>
            <a:endCxn id="80" idx="2"/>
          </p:cNvCxnSpPr>
          <p:nvPr/>
        </p:nvCxnSpPr>
        <p:spPr>
          <a:xfrm flipV="1">
            <a:off x="7125498" y="1588759"/>
            <a:ext cx="1348109" cy="9192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Полилиния 76"/>
          <p:cNvSpPr/>
          <p:nvPr/>
        </p:nvSpPr>
        <p:spPr>
          <a:xfrm>
            <a:off x="7083885" y="1397291"/>
            <a:ext cx="1389722" cy="193729"/>
          </a:xfrm>
          <a:custGeom>
            <a:avLst/>
            <a:gdLst>
              <a:gd name="connsiteX0" fmla="*/ 0 w 1046136"/>
              <a:gd name="connsiteY0" fmla="*/ 240315 h 240315"/>
              <a:gd name="connsiteX1" fmla="*/ 519194 w 1046136"/>
              <a:gd name="connsiteY1" fmla="*/ 91 h 240315"/>
              <a:gd name="connsiteX2" fmla="*/ 1046136 w 1046136"/>
              <a:gd name="connsiteY2" fmla="*/ 209318 h 240315"/>
              <a:gd name="connsiteX3" fmla="*/ 1046136 w 1046136"/>
              <a:gd name="connsiteY3" fmla="*/ 209318 h 24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136" h="240315">
                <a:moveTo>
                  <a:pt x="0" y="240315"/>
                </a:moveTo>
                <a:cubicBezTo>
                  <a:pt x="172419" y="122786"/>
                  <a:pt x="344838" y="5257"/>
                  <a:pt x="519194" y="91"/>
                </a:cubicBezTo>
                <a:cubicBezTo>
                  <a:pt x="693550" y="-5075"/>
                  <a:pt x="1046136" y="209318"/>
                  <a:pt x="1046136" y="209318"/>
                </a:cubicBezTo>
                <a:lnTo>
                  <a:pt x="1046136" y="209318"/>
                </a:ln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067567" y="1549057"/>
            <a:ext cx="68857" cy="7776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8473607" y="1549876"/>
            <a:ext cx="68857" cy="77766"/>
          </a:xfrm>
          <a:prstGeom prst="ellipse">
            <a:avLst/>
          </a:prstGeom>
          <a:ln>
            <a:solidFill>
              <a:srgbClr val="0033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584518" y="1157781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</a:p>
        </p:txBody>
      </p:sp>
      <p:sp>
        <p:nvSpPr>
          <p:cNvPr id="83" name="Полилиния 82"/>
          <p:cNvSpPr/>
          <p:nvPr/>
        </p:nvSpPr>
        <p:spPr>
          <a:xfrm>
            <a:off x="5977869" y="1599985"/>
            <a:ext cx="2503170" cy="156313"/>
          </a:xfrm>
          <a:custGeom>
            <a:avLst/>
            <a:gdLst>
              <a:gd name="connsiteX0" fmla="*/ 0 w 2503170"/>
              <a:gd name="connsiteY0" fmla="*/ 19050 h 156313"/>
              <a:gd name="connsiteX1" fmla="*/ 1280160 w 2503170"/>
              <a:gd name="connsiteY1" fmla="*/ 156210 h 156313"/>
              <a:gd name="connsiteX2" fmla="*/ 2503170 w 2503170"/>
              <a:gd name="connsiteY2" fmla="*/ 0 h 156313"/>
              <a:gd name="connsiteX3" fmla="*/ 2503170 w 2503170"/>
              <a:gd name="connsiteY3" fmla="*/ 0 h 1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170" h="156313">
                <a:moveTo>
                  <a:pt x="0" y="19050"/>
                </a:moveTo>
                <a:cubicBezTo>
                  <a:pt x="431482" y="89217"/>
                  <a:pt x="862965" y="159385"/>
                  <a:pt x="1280160" y="156210"/>
                </a:cubicBezTo>
                <a:cubicBezTo>
                  <a:pt x="1697355" y="153035"/>
                  <a:pt x="2503170" y="0"/>
                  <a:pt x="2503170" y="0"/>
                </a:cubicBezTo>
                <a:lnTo>
                  <a:pt x="250317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083885" y="1732525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cxnSp>
        <p:nvCxnSpPr>
          <p:cNvPr id="85" name="Прямая соединительная линия 84"/>
          <p:cNvCxnSpPr>
            <a:endCxn id="90" idx="2"/>
          </p:cNvCxnSpPr>
          <p:nvPr/>
        </p:nvCxnSpPr>
        <p:spPr>
          <a:xfrm flipV="1">
            <a:off x="6004620" y="2344048"/>
            <a:ext cx="2468987" cy="122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Овал 88"/>
          <p:cNvSpPr/>
          <p:nvPr/>
        </p:nvSpPr>
        <p:spPr>
          <a:xfrm>
            <a:off x="5935763" y="2315387"/>
            <a:ext cx="68857" cy="777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473607" y="2305165"/>
            <a:ext cx="68857" cy="777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 flipV="1">
            <a:off x="5970191" y="2179269"/>
            <a:ext cx="2503170" cy="157317"/>
          </a:xfrm>
          <a:custGeom>
            <a:avLst/>
            <a:gdLst>
              <a:gd name="connsiteX0" fmla="*/ 0 w 2503170"/>
              <a:gd name="connsiteY0" fmla="*/ 19050 h 156313"/>
              <a:gd name="connsiteX1" fmla="*/ 1280160 w 2503170"/>
              <a:gd name="connsiteY1" fmla="*/ 156210 h 156313"/>
              <a:gd name="connsiteX2" fmla="*/ 2503170 w 2503170"/>
              <a:gd name="connsiteY2" fmla="*/ 0 h 156313"/>
              <a:gd name="connsiteX3" fmla="*/ 2503170 w 2503170"/>
              <a:gd name="connsiteY3" fmla="*/ 0 h 1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170" h="156313">
                <a:moveTo>
                  <a:pt x="0" y="19050"/>
                </a:moveTo>
                <a:cubicBezTo>
                  <a:pt x="431482" y="89217"/>
                  <a:pt x="862965" y="159385"/>
                  <a:pt x="1280160" y="156210"/>
                </a:cubicBezTo>
                <a:cubicBezTo>
                  <a:pt x="1697355" y="153035"/>
                  <a:pt x="2503170" y="0"/>
                  <a:pt x="2503170" y="0"/>
                </a:cubicBezTo>
                <a:lnTo>
                  <a:pt x="250317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7092500" y="1908305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H="1">
            <a:off x="5958344" y="1634742"/>
            <a:ext cx="7047" cy="6957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8497026" y="1619588"/>
            <a:ext cx="7047" cy="69579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6001536" y="2034336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7" name="Полилиния 96"/>
          <p:cNvSpPr/>
          <p:nvPr/>
        </p:nvSpPr>
        <p:spPr>
          <a:xfrm>
            <a:off x="5997573" y="2286843"/>
            <a:ext cx="327660" cy="57205"/>
          </a:xfrm>
          <a:custGeom>
            <a:avLst/>
            <a:gdLst>
              <a:gd name="connsiteX0" fmla="*/ 327660 w 327660"/>
              <a:gd name="connsiteY0" fmla="*/ 57205 h 57205"/>
              <a:gd name="connsiteX1" fmla="*/ 156210 w 327660"/>
              <a:gd name="connsiteY1" fmla="*/ 55 h 57205"/>
              <a:gd name="connsiteX2" fmla="*/ 0 w 327660"/>
              <a:gd name="connsiteY2" fmla="*/ 45775 h 57205"/>
              <a:gd name="connsiteX3" fmla="*/ 0 w 327660"/>
              <a:gd name="connsiteY3" fmla="*/ 45775 h 5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" h="57205">
                <a:moveTo>
                  <a:pt x="327660" y="57205"/>
                </a:moveTo>
                <a:cubicBezTo>
                  <a:pt x="269240" y="29582"/>
                  <a:pt x="210820" y="1960"/>
                  <a:pt x="156210" y="55"/>
                </a:cubicBezTo>
                <a:cubicBezTo>
                  <a:pt x="101600" y="-1850"/>
                  <a:pt x="0" y="45775"/>
                  <a:pt x="0" y="45775"/>
                </a:cubicBezTo>
                <a:lnTo>
                  <a:pt x="0" y="45775"/>
                </a:ln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6278582" y="2315387"/>
            <a:ext cx="68857" cy="7776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5966210" y="2359085"/>
            <a:ext cx="2514829" cy="174256"/>
          </a:xfrm>
          <a:custGeom>
            <a:avLst/>
            <a:gdLst>
              <a:gd name="connsiteX0" fmla="*/ 0 w 1038387"/>
              <a:gd name="connsiteY0" fmla="*/ 23248 h 356526"/>
              <a:gd name="connsiteX1" fmla="*/ 433953 w 1038387"/>
              <a:gd name="connsiteY1" fmla="*/ 356461 h 356526"/>
              <a:gd name="connsiteX2" fmla="*/ 1038387 w 1038387"/>
              <a:gd name="connsiteY2" fmla="*/ 0 h 356526"/>
              <a:gd name="connsiteX3" fmla="*/ 1038387 w 1038387"/>
              <a:gd name="connsiteY3" fmla="*/ 0 h 356526"/>
              <a:gd name="connsiteX4" fmla="*/ 1038387 w 1038387"/>
              <a:gd name="connsiteY4" fmla="*/ 0 h 35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356526">
                <a:moveTo>
                  <a:pt x="0" y="23248"/>
                </a:moveTo>
                <a:cubicBezTo>
                  <a:pt x="130444" y="191792"/>
                  <a:pt x="260889" y="360336"/>
                  <a:pt x="433953" y="356461"/>
                </a:cubicBezTo>
                <a:cubicBezTo>
                  <a:pt x="607017" y="352586"/>
                  <a:pt x="1038387" y="0"/>
                  <a:pt x="1038387" y="0"/>
                </a:cubicBezTo>
                <a:lnTo>
                  <a:pt x="1038387" y="0"/>
                </a:lnTo>
                <a:lnTo>
                  <a:pt x="1038387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7082154" y="2481519"/>
            <a:ext cx="2792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11583" y="3654335"/>
            <a:ext cx="5703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000" b="1" dirty="0">
                <a:solidFill>
                  <a:srgbClr val="002060"/>
                </a:solidFill>
              </a:rPr>
              <a:t>16 + 18 = 34 (м) - </a:t>
            </a:r>
            <a:r>
              <a:rPr lang="ru-RU" sz="2000" b="1" dirty="0" err="1">
                <a:solidFill>
                  <a:srgbClr val="002060"/>
                </a:solidFill>
              </a:rPr>
              <a:t>довжина</a:t>
            </a:r>
            <a:r>
              <a:rPr lang="ru-RU" sz="2000" b="1" dirty="0">
                <a:solidFill>
                  <a:srgbClr val="002060"/>
                </a:solidFill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</a:rPr>
              <a:t>і</a:t>
            </a:r>
            <a:r>
              <a:rPr lang="ru-RU" sz="2000" b="1" dirty="0">
                <a:solidFill>
                  <a:srgbClr val="002060"/>
                </a:solidFill>
              </a:rPr>
              <a:t> ІІ </a:t>
            </a:r>
            <a:r>
              <a:rPr lang="ru-RU" sz="2000" b="1" dirty="0" err="1">
                <a:solidFill>
                  <a:srgbClr val="002060"/>
                </a:solidFill>
              </a:rPr>
              <a:t>відрізів</a:t>
            </a:r>
            <a:endParaRPr lang="ru-RU" sz="2000" b="1" dirty="0">
              <a:solidFill>
                <a:srgbClr val="002060"/>
              </a:solidFill>
            </a:endParaRPr>
          </a:p>
          <a:p>
            <a:pPr marL="457200" indent="-457200">
              <a:buAutoNum type="arabicParenR"/>
            </a:pPr>
            <a:r>
              <a:rPr lang="uk-UA" sz="2000" b="1" dirty="0">
                <a:solidFill>
                  <a:srgbClr val="002060"/>
                </a:solidFill>
              </a:rPr>
              <a:t>34 : 2 = 17 шт.</a:t>
            </a:r>
            <a:r>
              <a:rPr lang="ru-RU" sz="2000" b="1" dirty="0">
                <a:solidFill>
                  <a:srgbClr val="002060"/>
                </a:solidFill>
              </a:rPr>
              <a:t> - пошила </a:t>
            </a:r>
            <a:r>
              <a:rPr lang="ru-RU" sz="2000" b="1" dirty="0" err="1">
                <a:solidFill>
                  <a:srgbClr val="002060"/>
                </a:solidFill>
              </a:rPr>
              <a:t>платтів</a:t>
            </a:r>
            <a:r>
              <a:rPr lang="ru-RU" sz="2000" b="1" dirty="0">
                <a:solidFill>
                  <a:srgbClr val="002060"/>
                </a:solidFill>
              </a:rPr>
              <a:t> з І </a:t>
            </a:r>
            <a:r>
              <a:rPr lang="ru-RU" sz="2000" b="1" dirty="0" err="1">
                <a:solidFill>
                  <a:srgbClr val="002060"/>
                </a:solidFill>
              </a:rPr>
              <a:t>і</a:t>
            </a:r>
            <a:r>
              <a:rPr lang="ru-RU" sz="2000" b="1" dirty="0">
                <a:solidFill>
                  <a:srgbClr val="002060"/>
                </a:solidFill>
              </a:rPr>
              <a:t> ІІ </a:t>
            </a:r>
            <a:r>
              <a:rPr lang="ru-RU" sz="2000" b="1" dirty="0" err="1">
                <a:solidFill>
                  <a:srgbClr val="002060"/>
                </a:solidFill>
              </a:rPr>
              <a:t>відрізів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uk-UA" sz="2000" b="1" dirty="0">
                <a:solidFill>
                  <a:srgbClr val="800000"/>
                </a:solidFill>
              </a:rPr>
              <a:t>(16 + 18) : 2 = 17 (шт.)</a:t>
            </a:r>
            <a:endParaRPr lang="ru-RU" sz="2000" b="1" dirty="0">
              <a:solidFill>
                <a:srgbClr val="800000"/>
              </a:solidFill>
            </a:endParaRPr>
          </a:p>
          <a:p>
            <a:r>
              <a:rPr lang="uk-UA" sz="2000" b="1" dirty="0">
                <a:solidFill>
                  <a:srgbClr val="002060"/>
                </a:solidFill>
              </a:rPr>
              <a:t>Відповідь: 17 </a:t>
            </a:r>
            <a:r>
              <a:rPr lang="uk-UA" sz="2000" b="1" dirty="0" err="1">
                <a:solidFill>
                  <a:srgbClr val="002060"/>
                </a:solidFill>
              </a:rPr>
              <a:t>платтів</a:t>
            </a:r>
            <a:r>
              <a:rPr lang="uk-UA" sz="2000" b="1" dirty="0">
                <a:solidFill>
                  <a:srgbClr val="002060"/>
                </a:solidFill>
              </a:rPr>
              <a:t>  пошила  кравчиня.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7059485" y="2885431"/>
            <a:ext cx="354724" cy="3704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6620679" y="3315366"/>
            <a:ext cx="354724" cy="3704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7519312" y="3315365"/>
            <a:ext cx="354724" cy="3704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091705" y="3184745"/>
            <a:ext cx="311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effectLst/>
              </a:rPr>
              <a:t>:</a:t>
            </a:r>
          </a:p>
        </p:txBody>
      </p:sp>
      <p:cxnSp>
        <p:nvCxnSpPr>
          <p:cNvPr id="87" name="Прямая соединительная линия 86"/>
          <p:cNvCxnSpPr>
            <a:stCxn id="74" idx="3"/>
            <a:endCxn id="79" idx="7"/>
          </p:cNvCxnSpPr>
          <p:nvPr/>
        </p:nvCxnSpPr>
        <p:spPr>
          <a:xfrm flipH="1">
            <a:off x="6923455" y="3201663"/>
            <a:ext cx="187978" cy="167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74" idx="5"/>
            <a:endCxn id="82" idx="1"/>
          </p:cNvCxnSpPr>
          <p:nvPr/>
        </p:nvCxnSpPr>
        <p:spPr>
          <a:xfrm>
            <a:off x="7362261" y="3201663"/>
            <a:ext cx="208999" cy="167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6009549" y="3897707"/>
            <a:ext cx="597591" cy="3704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16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7021037" y="3877019"/>
            <a:ext cx="621369" cy="3704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18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607141" y="3729156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>
                <a:ln/>
                <a:effectLst/>
              </a:rPr>
              <a:t>+</a:t>
            </a:r>
          </a:p>
        </p:txBody>
      </p:sp>
      <p:cxnSp>
        <p:nvCxnSpPr>
          <p:cNvPr id="103" name="Прямая соединительная линия 102"/>
          <p:cNvCxnSpPr>
            <a:endCxn id="91" idx="7"/>
          </p:cNvCxnSpPr>
          <p:nvPr/>
        </p:nvCxnSpPr>
        <p:spPr>
          <a:xfrm flipH="1">
            <a:off x="6519625" y="3646571"/>
            <a:ext cx="153002" cy="305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endCxn id="101" idx="1"/>
          </p:cNvCxnSpPr>
          <p:nvPr/>
        </p:nvCxnSpPr>
        <p:spPr>
          <a:xfrm>
            <a:off x="6923455" y="3622387"/>
            <a:ext cx="188579" cy="308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5722968" y="3902104"/>
            <a:ext cx="33053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6264137" y="3359839"/>
            <a:ext cx="4727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30737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3" grpId="0" animBg="1"/>
      <p:bldP spid="77" grpId="0" animBg="1"/>
      <p:bldP spid="78" grpId="0" animBg="1"/>
      <p:bldP spid="80" grpId="0" animBg="1"/>
      <p:bldP spid="81" grpId="0"/>
      <p:bldP spid="83" grpId="0" animBg="1"/>
      <p:bldP spid="84" grpId="0"/>
      <p:bldP spid="89" grpId="0" animBg="1"/>
      <p:bldP spid="90" grpId="0" animBg="1"/>
      <p:bldP spid="92" grpId="0" animBg="1"/>
      <p:bldP spid="93" grpId="0"/>
      <p:bldP spid="96" grpId="0"/>
      <p:bldP spid="97" grpId="0" animBg="1"/>
      <p:bldP spid="98" grpId="0" animBg="1"/>
      <p:bldP spid="99" grpId="0" animBg="1"/>
      <p:bldP spid="100" grpId="0"/>
      <p:bldP spid="68" grpId="0"/>
      <p:bldP spid="74" grpId="0" animBg="1"/>
      <p:bldP spid="79" grpId="0" animBg="1"/>
      <p:bldP spid="82" grpId="0" animBg="1"/>
      <p:bldP spid="86" grpId="0"/>
      <p:bldP spid="91" grpId="0" animBg="1"/>
      <p:bldP spid="101" grpId="0" animBg="1"/>
      <p:bldP spid="102" grpId="0"/>
      <p:bldP spid="105" grpId="0"/>
      <p:bldP spid="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475" y="105025"/>
            <a:ext cx="7129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Задача</a:t>
            </a:r>
          </a:p>
          <a:p>
            <a:pPr algn="just"/>
            <a:r>
              <a:rPr lang="ru-RU" b="1" dirty="0"/>
              <a:t>	У  </a:t>
            </a:r>
            <a:r>
              <a:rPr lang="ru-RU" b="1" dirty="0" err="1"/>
              <a:t>кравчині</a:t>
            </a:r>
            <a:r>
              <a:rPr lang="ru-RU" b="1" dirty="0"/>
              <a:t>  </a:t>
            </a:r>
            <a:r>
              <a:rPr lang="ru-RU" b="1" dirty="0" err="1"/>
              <a:t>було</a:t>
            </a:r>
            <a:r>
              <a:rPr lang="ru-RU" b="1" dirty="0"/>
              <a:t>  два  </a:t>
            </a:r>
            <a:r>
              <a:rPr lang="ru-RU" b="1" dirty="0" err="1"/>
              <a:t>відрізи</a:t>
            </a:r>
            <a:r>
              <a:rPr lang="ru-RU" b="1" dirty="0"/>
              <a:t>  </a:t>
            </a:r>
            <a:r>
              <a:rPr lang="ru-RU" b="1" dirty="0" err="1"/>
              <a:t>тканини</a:t>
            </a:r>
            <a:r>
              <a:rPr lang="ru-RU" b="1" dirty="0"/>
              <a:t>  — 16  м  і  18  м.  </a:t>
            </a:r>
            <a:r>
              <a:rPr lang="ru-RU" b="1" dirty="0" err="1"/>
              <a:t>Із</a:t>
            </a:r>
            <a:r>
              <a:rPr lang="ru-RU" b="1" dirty="0"/>
              <a:t>  </a:t>
            </a:r>
            <a:r>
              <a:rPr lang="ru-RU" b="1" dirty="0" err="1"/>
              <a:t>цієї</a:t>
            </a:r>
            <a:r>
              <a:rPr lang="ru-RU" b="1" dirty="0"/>
              <a:t>  </a:t>
            </a:r>
            <a:r>
              <a:rPr lang="ru-RU" b="1" dirty="0" err="1"/>
              <a:t>тканини</a:t>
            </a:r>
            <a:r>
              <a:rPr lang="ru-RU" b="1" dirty="0"/>
              <a:t>  вона  пошила </a:t>
            </a:r>
            <a:r>
              <a:rPr lang="ru-RU" b="1" dirty="0" err="1"/>
              <a:t>плаття</a:t>
            </a:r>
            <a:r>
              <a:rPr lang="ru-RU" b="1" dirty="0"/>
              <a:t>.  </a:t>
            </a:r>
            <a:r>
              <a:rPr lang="ru-RU" b="1" dirty="0" err="1"/>
              <a:t>Скільки</a:t>
            </a:r>
            <a:r>
              <a:rPr lang="ru-RU" b="1" dirty="0"/>
              <a:t>  </a:t>
            </a:r>
            <a:r>
              <a:rPr lang="ru-RU" b="1" dirty="0" err="1"/>
              <a:t>платтів</a:t>
            </a:r>
            <a:r>
              <a:rPr lang="ru-RU" b="1" dirty="0"/>
              <a:t>  пошила  </a:t>
            </a:r>
            <a:r>
              <a:rPr lang="ru-RU" b="1" dirty="0" err="1"/>
              <a:t>кравчиня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 на  </a:t>
            </a:r>
            <a:r>
              <a:rPr lang="ru-RU" b="1" dirty="0" err="1"/>
              <a:t>одне</a:t>
            </a:r>
            <a:r>
              <a:rPr lang="ru-RU" b="1" dirty="0"/>
              <a:t>  </a:t>
            </a:r>
            <a:r>
              <a:rPr lang="ru-RU" b="1" dirty="0" err="1"/>
              <a:t>плаття</a:t>
            </a:r>
            <a:r>
              <a:rPr lang="ru-RU" b="1" dirty="0"/>
              <a:t>  вона  </a:t>
            </a:r>
            <a:r>
              <a:rPr lang="ru-RU" b="1" dirty="0" err="1"/>
              <a:t>витрачала</a:t>
            </a:r>
            <a:r>
              <a:rPr lang="ru-RU" b="1" dirty="0"/>
              <a:t>  2  м </a:t>
            </a:r>
            <a:r>
              <a:rPr lang="ru-RU" b="1" dirty="0" err="1"/>
              <a:t>тканини</a:t>
            </a:r>
            <a:r>
              <a:rPr lang="ru-RU" b="1" dirty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5" y="1305354"/>
            <a:ext cx="5242033" cy="17734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475" y="2192084"/>
            <a:ext cx="11790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995" y="2653749"/>
            <a:ext cx="12940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2775" y="1484198"/>
            <a:ext cx="131215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Довжина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4932" y="1494391"/>
            <a:ext cx="1080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Кіл</a:t>
            </a:r>
            <a:r>
              <a:rPr lang="ru-RU" sz="2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ть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1772" y="1389973"/>
            <a:ext cx="1259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Загальна</a:t>
            </a:r>
            <a:r>
              <a:rPr lang="ru-RU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довжина</a:t>
            </a:r>
            <a:endParaRPr lang="ru-RU" sz="2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3606" y="2137434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31780" y="2592194"/>
            <a:ext cx="7729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05262" y="2568130"/>
            <a:ext cx="6174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31780" y="2120406"/>
            <a:ext cx="7729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 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23783" y="2101843"/>
            <a:ext cx="6174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13943" y="2534668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994679" y="2168161"/>
            <a:ext cx="168479" cy="785257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37556" y="2316407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?пл.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8872" y="3168485"/>
            <a:ext cx="2660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І </a:t>
            </a:r>
            <a:r>
              <a:rPr lang="ru-RU" sz="2000" b="1" dirty="0" err="1"/>
              <a:t>сп</a:t>
            </a:r>
            <a:r>
              <a:rPr lang="ru-RU" sz="2000" b="1" dirty="0"/>
              <a:t>.	</a:t>
            </a:r>
            <a:r>
              <a:rPr lang="ru-RU" sz="2000" b="1" dirty="0">
                <a:solidFill>
                  <a:srgbClr val="C00000"/>
                </a:solidFill>
              </a:rPr>
              <a:t>	</a:t>
            </a:r>
            <a:r>
              <a:rPr lang="ru-RU" sz="2000" b="1" dirty="0" err="1">
                <a:solidFill>
                  <a:srgbClr val="C00000"/>
                </a:solidFill>
              </a:rPr>
              <a:t>Розв</a:t>
            </a:r>
            <a:r>
              <a:rPr lang="en-US" sz="2000" b="1" dirty="0">
                <a:solidFill>
                  <a:srgbClr val="C00000"/>
                </a:solidFill>
              </a:rPr>
              <a:t>’</a:t>
            </a:r>
            <a:r>
              <a:rPr lang="uk-UA" sz="2000" b="1" dirty="0" err="1">
                <a:solidFill>
                  <a:srgbClr val="C00000"/>
                </a:solidFill>
              </a:rPr>
              <a:t>язання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31780" y="3146294"/>
            <a:ext cx="3229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ІІ </a:t>
            </a:r>
            <a:r>
              <a:rPr lang="ru-RU" sz="2000" b="1" dirty="0" err="1"/>
              <a:t>сп</a:t>
            </a:r>
            <a:r>
              <a:rPr lang="ru-RU" sz="2000" b="1" dirty="0"/>
              <a:t>.	</a:t>
            </a:r>
            <a:r>
              <a:rPr lang="ru-RU" sz="2000" b="1" dirty="0">
                <a:solidFill>
                  <a:srgbClr val="C00000"/>
                </a:solidFill>
              </a:rPr>
              <a:t>	</a:t>
            </a:r>
            <a:r>
              <a:rPr lang="ru-RU" sz="2000" b="1" dirty="0" err="1">
                <a:solidFill>
                  <a:srgbClr val="C00000"/>
                </a:solidFill>
              </a:rPr>
              <a:t>Розв</a:t>
            </a:r>
            <a:r>
              <a:rPr lang="en-US" sz="2000" b="1" dirty="0">
                <a:solidFill>
                  <a:srgbClr val="C00000"/>
                </a:solidFill>
              </a:rPr>
              <a:t>’</a:t>
            </a:r>
            <a:r>
              <a:rPr lang="uk-UA" sz="2000" b="1" dirty="0" err="1">
                <a:solidFill>
                  <a:srgbClr val="C00000"/>
                </a:solidFill>
              </a:rPr>
              <a:t>язання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7644" y="3568595"/>
            <a:ext cx="2577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800000"/>
                </a:solidFill>
              </a:rPr>
              <a:t>(16 + 18) : 2 = 17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1252" y="3602676"/>
            <a:ext cx="2660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800000"/>
                </a:solidFill>
              </a:rPr>
              <a:t>16 : 2 + 18 : 2 = 17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11252" y="3599181"/>
            <a:ext cx="1723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800000"/>
                </a:solidFill>
              </a:rPr>
              <a:t>16 : 2 + 18 : 2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07644" y="3568595"/>
            <a:ext cx="1448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800000"/>
                </a:solidFill>
              </a:rPr>
              <a:t>(16 + 18) : 2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47086" y="4222956"/>
            <a:ext cx="358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800000"/>
                </a:solidFill>
              </a:rPr>
              <a:t>=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3491" y="4623425"/>
            <a:ext cx="3122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800000"/>
                </a:solidFill>
              </a:rPr>
              <a:t>(16 + 18) : 2 = 16 : 2 + 18 : 2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600" y="1338799"/>
            <a:ext cx="1966130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6914E-7 L 0.17292 0.1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0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95062E-6 L -0.13524 0.127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8003" y="284183"/>
            <a:ext cx="540442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Виконай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завдання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сайті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2" name="Picture 2" descr="https://learningapps.org/qrcode.php?id=pi6u4yfak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79" y="1055250"/>
            <a:ext cx="2465615" cy="24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6679" y="3868041"/>
            <a:ext cx="5600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70C0"/>
                </a:solidFill>
                <a:hlinkClick r:id="rId4"/>
              </a:rPr>
              <a:t>https://learningapps.org/watch?v=pi6u4yfak20</a:t>
            </a:r>
            <a:endParaRPr lang="ru-RU" sz="2000" b="1" u="sng" dirty="0">
              <a:solidFill>
                <a:srgbClr val="0070C0"/>
              </a:solidFill>
            </a:endParaRPr>
          </a:p>
          <a:p>
            <a:r>
              <a:rPr lang="en-US" sz="2000" b="1" u="sng" dirty="0">
                <a:solidFill>
                  <a:srgbClr val="0070C0"/>
                </a:solidFill>
              </a:rPr>
              <a:t>https://learningapps.org/watch?v=prqwma1an20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s://learningapps.org/qrcode.php?id=prqwma1an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16" y="1055250"/>
            <a:ext cx="2465615" cy="24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4089</TotalTime>
  <Words>737</Words>
  <Application>Microsoft Office PowerPoint</Application>
  <PresentationFormat>Экран (16:9)</PresentationFormat>
  <Paragraphs>223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Ділимо трицифрове число  на одноцифрове Заставська Ганна Володимирівна учитель початкових класів Опорного закладу загальної середньої освіти "Новозапорізька школа" Долинської сільської ради Запорізького району Запорізької області, спеціаліст вищої категорії, учитель-методист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Fizmat</cp:lastModifiedBy>
  <cp:revision>265</cp:revision>
  <dcterms:created xsi:type="dcterms:W3CDTF">2019-04-21T14:04:11Z</dcterms:created>
  <dcterms:modified xsi:type="dcterms:W3CDTF">2025-03-19T21:26:17Z</dcterms:modified>
</cp:coreProperties>
</file>