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311" r:id="rId3"/>
    <p:sldId id="325" r:id="rId4"/>
    <p:sldId id="316" r:id="rId5"/>
    <p:sldId id="318" r:id="rId6"/>
    <p:sldId id="320" r:id="rId7"/>
    <p:sldId id="317" r:id="rId8"/>
    <p:sldId id="321" r:id="rId9"/>
    <p:sldId id="326" r:id="rId10"/>
    <p:sldId id="327" r:id="rId11"/>
    <p:sldId id="328" r:id="rId12"/>
    <p:sldId id="329" r:id="rId13"/>
    <p:sldId id="330" r:id="rId14"/>
    <p:sldId id="331" r:id="rId15"/>
    <p:sldId id="28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33CCFF"/>
    <a:srgbClr val="FF33CC"/>
    <a:srgbClr val="800000"/>
    <a:srgbClr val="003300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75" autoAdjust="0"/>
  </p:normalViewPr>
  <p:slideViewPr>
    <p:cSldViewPr snapToGrid="0">
      <p:cViewPr varScale="1">
        <p:scale>
          <a:sx n="98" d="100"/>
          <a:sy n="98" d="100"/>
        </p:scale>
        <p:origin x="974" y="82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0C43-9F9D-4C0E-BA22-5C494A64F60C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30F16-5EA7-4DCA-A8A4-C8C3FCF32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6F50B-0D0B-42CE-8E63-4165D708DD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5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 натуральні значення даної нерівності назвати неможливо, оскільки натуральний ряд нескінчений, найбільшого натурального числа не існує.</a:t>
            </a:r>
            <a:endParaRPr lang="ru-UA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9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5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Остання нерівність — де подвійна нерівність. Вона </a:t>
            </a:r>
            <a:r>
              <a:rPr lang="uk-UA" sz="90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читається</a:t>
            </a: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так: </a:t>
            </a:r>
            <a:r>
              <a:rPr lang="uk-UA" sz="9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більше за 9, але менше за 13.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8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1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8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Назвіть відомі вам розрядні одиниці. (10, 100, 1000.) </a:t>
            </a:r>
            <a:endParaRPr lang="uk-UA" dirty="0"/>
          </a:p>
          <a:p>
            <a:r>
              <a:rPr lang="uk-UA" dirty="0"/>
              <a:t>Пригадаємо множення на розрядну одиницю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Що потрібно зробити, щоб помножити на 10? Щоб помножити на 10 достатньо справа від числа приписати 0.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Що потрібно зробити, щоб помножити на 100? Щоб помножити на 100 достатньо справа від числа приписати два 0.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Що потрібно зробити, щоб поділити число на 10? Щоб поділити на 10 достатньо від числа відкинути  стільки 0 скільки в розрядній одиниці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Що потрібно зробити, щоб поділити число на 10? Щоб поділити на 10 достатньо від числа відкинути  стільки 0 скільки в розрядній одиниці</a:t>
            </a:r>
            <a:endParaRPr lang="ru-RU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 будь-яке число мож­на помножити на розрядну одиницю? (Так, оскільки до будь-якого числа можна при­писати нулі.)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 будь-яке число можна розділити на розрядну одиницю? (Ні, лише те число, яке закінчується достатньою кількістю нулів.)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0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Розглянемо добутки Що в них спільного? Чим відрізняються? Значення якої частки</a:t>
            </a:r>
            <a:r>
              <a:rPr lang="uk-UA" sz="90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знайти легше? Чому?</a:t>
            </a:r>
            <a:endParaRPr lang="uk-UA" sz="9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Скориставшись відомим значенням другої частки, знайдіть значення першої частки у стовпчику.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 компонент змінився? У скільки разів? Як ця зміна вплине на результат? Якщо один з множників зменшився у декілька разів то і значення добутку зменшиться у стільки ж разів</a:t>
            </a:r>
          </a:p>
          <a:p>
            <a:endParaRPr lang="uk-UA" sz="9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Отже, щоб помножити 9 на 25, як можна міркувати?. Другий множник 25 замінимо на 100; другий множник збільшився у 4 рази, тому й значення добутку так само збільшилося у 4 ра­зи, тому, щоб значення добутку не змінилося, треба результат розділити на 4. Вико­ную обчислення: 9 · 100 = 900. Одержаний результат ділю на 4: (900 : 4) = 225.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 можна зробити висновок?</a:t>
            </a:r>
            <a:r>
              <a:rPr lang="uk-UA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Щоб помножити число на 25 достатньо це число помножити на 100 а потім розділити на 4</a:t>
            </a:r>
            <a:br>
              <a:rPr lang="uk-UA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6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Розглянемо добутки Що в них спільного? Чим відрізняються? Значення якої частки</a:t>
            </a:r>
            <a:r>
              <a:rPr lang="uk-UA" sz="90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знайти легше? Чому?</a:t>
            </a:r>
            <a:endParaRPr lang="uk-UA" sz="9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Скориставшись відомим значенням другої частки, знайдіть значення першої частки у стовпчику.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 компонент змінився? У скільки разів? Як ця зміна вплине на результат? Якщо дільник зменшився у декілька разів то і значення частки збільшиться у стільки ж разів</a:t>
            </a:r>
          </a:p>
          <a:p>
            <a:endParaRPr lang="uk-UA" sz="9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Отже, щоб поділити 400 на 25, як можна міркувати?. Дільник 25 замінимо на 100; дільник збільшився у 4 рази, тому  значення частки, навпаки, зменшиться у 4 ра­зи, тому, щоб значення частки не змінилося, треба результат помножити на 4. Вико­ную обчислення: 400 :100 = 4. Одержаний результат множу на 4: (4  ·  4) = 16.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 можна зробити висновок?</a:t>
            </a:r>
            <a:r>
              <a:rPr lang="uk-UA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Щоб поділити число на 25 достатньо це число поділити на 100 а потім помножити на 4</a:t>
            </a:r>
            <a:br>
              <a:rPr lang="uk-UA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3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8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7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Зістав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. Про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істин­ні</a:t>
            </a:r>
            <a:r>
              <a:rPr lang="ru-RU" dirty="0"/>
              <a:t>? </a:t>
            </a:r>
            <a:r>
              <a:rPr lang="ru-RU" dirty="0" err="1"/>
              <a:t>Чому</a:t>
            </a:r>
            <a:r>
              <a:rPr lang="ru-RU" dirty="0"/>
              <a:t> про </a:t>
            </a:r>
            <a:r>
              <a:rPr lang="ru-RU" dirty="0" err="1"/>
              <a:t>решту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істинність або хибність можна говорити лише щодо числових </a:t>
            </a:r>
            <a:r>
              <a:rPr lang="uk-UA" sz="90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нерівностей</a:t>
            </a: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Істинність або хибність </a:t>
            </a:r>
            <a:r>
              <a:rPr lang="uk-UA" sz="90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нерівностей</a:t>
            </a:r>
            <a:r>
              <a:rPr lang="uk-UA" sz="90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зі змінною залежить від значення, якого набуває змінна.</a:t>
            </a:r>
            <a:endParaRPr lang="ru-UA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7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E897-4CD7-4AD8-88E5-5D6E6A51C66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CBDE-183D-439B-A9F7-1F61BCCFC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o8m1cyrk2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17/06/relationships/model3d" Target="../media/model3d1.glb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450372" y="586154"/>
            <a:ext cx="8359636" cy="1636305"/>
          </a:xfrm>
          <a:solidFill>
            <a:schemeClr val="bg1">
              <a:alpha val="6196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b="1" dirty="0" err="1"/>
              <a:t>Множення</a:t>
            </a:r>
            <a:r>
              <a:rPr lang="ru-RU" b="1" dirty="0"/>
              <a:t> і </a:t>
            </a:r>
            <a:r>
              <a:rPr lang="ru-RU" b="1" dirty="0" err="1"/>
              <a:t>ділення</a:t>
            </a:r>
            <a:r>
              <a:rPr lang="ru-RU" b="1" dirty="0"/>
              <a:t> на 25</a:t>
            </a:r>
            <a:br>
              <a:rPr lang="uk-UA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Заставська</a:t>
            </a:r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Ганна </a:t>
            </a:r>
            <a:r>
              <a:rPr lang="ru-RU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Володимирівна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384800" y="3579862"/>
            <a:ext cx="2931616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Математика. 3</a:t>
            </a:r>
            <a:r>
              <a:rPr lang="ru-RU" sz="2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353AAF-5141-412A-A918-947BA33366DC}"/>
              </a:ext>
            </a:extLst>
          </p:cNvPr>
          <p:cNvSpPr/>
          <p:nvPr/>
        </p:nvSpPr>
        <p:spPr>
          <a:xfrm>
            <a:off x="142581" y="0"/>
            <a:ext cx="431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Нерівності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змінною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8473C1-D980-4371-807C-88B9DDC0CDB3}"/>
              </a:ext>
            </a:extLst>
          </p:cNvPr>
          <p:cNvSpPr/>
          <p:nvPr/>
        </p:nvSpPr>
        <p:spPr>
          <a:xfrm>
            <a:off x="354724" y="1208874"/>
            <a:ext cx="8253248" cy="330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UA" sz="4800" b="1" dirty="0"/>
              <a:t>87 &lt; 94 </a:t>
            </a:r>
            <a:r>
              <a:rPr lang="uk-UA" sz="4800" b="1" dirty="0"/>
              <a:t>				</a:t>
            </a:r>
            <a:r>
              <a:rPr lang="ru-UA" sz="4800" b="1" dirty="0"/>
              <a:t>х &gt; 8 </a:t>
            </a:r>
            <a:endParaRPr lang="uk-UA" sz="4800" b="1" dirty="0"/>
          </a:p>
          <a:p>
            <a:pPr algn="ctr">
              <a:lnSpc>
                <a:spcPct val="150000"/>
              </a:lnSpc>
            </a:pPr>
            <a:r>
              <a:rPr lang="ru-UA" sz="4800" b="1" dirty="0"/>
              <a:t>b &lt; 24 </a:t>
            </a:r>
            <a:r>
              <a:rPr lang="uk-UA" sz="4800" b="1" dirty="0"/>
              <a:t>					</a:t>
            </a:r>
            <a:r>
              <a:rPr lang="ru-UA" sz="4800" b="1" dirty="0"/>
              <a:t>726 &gt; 344 </a:t>
            </a:r>
            <a:endParaRPr lang="uk-UA" sz="4800" b="1" dirty="0"/>
          </a:p>
          <a:p>
            <a:pPr algn="ctr">
              <a:lnSpc>
                <a:spcPct val="150000"/>
              </a:lnSpc>
            </a:pPr>
            <a:r>
              <a:rPr lang="ru-UA" sz="4800" b="1" dirty="0"/>
              <a:t>18 &lt; 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ADC11-1CCE-43B9-83FC-AF9A2F0DA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876500"/>
            <a:ext cx="627336" cy="133030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154626-C908-471D-8764-161895F15AE2}"/>
              </a:ext>
            </a:extLst>
          </p:cNvPr>
          <p:cNvSpPr/>
          <p:nvPr/>
        </p:nvSpPr>
        <p:spPr>
          <a:xfrm>
            <a:off x="1931276" y="1529255"/>
            <a:ext cx="2128345" cy="701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86B8189-EB83-4528-B9AB-FA94E5067509}"/>
              </a:ext>
            </a:extLst>
          </p:cNvPr>
          <p:cNvSpPr/>
          <p:nvPr/>
        </p:nvSpPr>
        <p:spPr>
          <a:xfrm>
            <a:off x="5000296" y="2659117"/>
            <a:ext cx="2622332" cy="701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6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95F1B8-37FF-4C1E-85E0-DF552B7D9F3C}"/>
              </a:ext>
            </a:extLst>
          </p:cNvPr>
          <p:cNvSpPr/>
          <p:nvPr/>
        </p:nvSpPr>
        <p:spPr>
          <a:xfrm>
            <a:off x="142581" y="0"/>
            <a:ext cx="431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Нерівності зі змінною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8A0749-3125-443C-A73D-4C3F0F77DC8C}"/>
              </a:ext>
            </a:extLst>
          </p:cNvPr>
          <p:cNvSpPr/>
          <p:nvPr/>
        </p:nvSpPr>
        <p:spPr>
          <a:xfrm>
            <a:off x="142581" y="1496333"/>
            <a:ext cx="8820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UA" sz="5400" b="1" dirty="0"/>
              <a:t>k &lt; 8 </a:t>
            </a:r>
            <a:r>
              <a:rPr lang="uk-UA" sz="5400" b="1" dirty="0"/>
              <a:t>				</a:t>
            </a:r>
            <a:r>
              <a:rPr lang="ru-UA" sz="5400" b="1" dirty="0"/>
              <a:t>р &gt; 14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B0A0466-ED30-4690-B23B-308BD9C815F6}"/>
              </a:ext>
            </a:extLst>
          </p:cNvPr>
          <p:cNvCxnSpPr/>
          <p:nvPr/>
        </p:nvCxnSpPr>
        <p:spPr>
          <a:xfrm flipH="1">
            <a:off x="1978572" y="2419663"/>
            <a:ext cx="268014" cy="75708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544073-950F-4BEC-8546-2B5701F7DB33}"/>
              </a:ext>
            </a:extLst>
          </p:cNvPr>
          <p:cNvSpPr/>
          <p:nvPr/>
        </p:nvSpPr>
        <p:spPr>
          <a:xfrm>
            <a:off x="1571987" y="3026980"/>
            <a:ext cx="627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7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0EAB432-9B6C-498F-94F6-987B19DA4E65}"/>
              </a:ext>
            </a:extLst>
          </p:cNvPr>
          <p:cNvCxnSpPr>
            <a:cxnSpLocks/>
          </p:cNvCxnSpPr>
          <p:nvPr/>
        </p:nvCxnSpPr>
        <p:spPr>
          <a:xfrm flipH="1">
            <a:off x="268014" y="3910724"/>
            <a:ext cx="1617624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21351B-A442-465D-A229-CF0CC2D92714}"/>
              </a:ext>
            </a:extLst>
          </p:cNvPr>
          <p:cNvSpPr/>
          <p:nvPr/>
        </p:nvSpPr>
        <p:spPr>
          <a:xfrm>
            <a:off x="1037618" y="3026980"/>
            <a:ext cx="790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6,</a:t>
            </a:r>
            <a:endParaRPr lang="ru-UA" sz="5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14F8E7-BDD8-47A8-AB16-2E2A45141E64}"/>
              </a:ext>
            </a:extLst>
          </p:cNvPr>
          <p:cNvSpPr/>
          <p:nvPr/>
        </p:nvSpPr>
        <p:spPr>
          <a:xfrm>
            <a:off x="-128129" y="3037491"/>
            <a:ext cx="160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…5,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96E0E7D-B6B3-4266-8F6D-6C6C7DCB78EA}"/>
              </a:ext>
            </a:extLst>
          </p:cNvPr>
          <p:cNvCxnSpPr>
            <a:cxnSpLocks/>
          </p:cNvCxnSpPr>
          <p:nvPr/>
        </p:nvCxnSpPr>
        <p:spPr>
          <a:xfrm>
            <a:off x="5452588" y="2427373"/>
            <a:ext cx="228601" cy="91155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B185CE-C410-4038-8839-EA1AA47B89A1}"/>
              </a:ext>
            </a:extLst>
          </p:cNvPr>
          <p:cNvSpPr/>
          <p:nvPr/>
        </p:nvSpPr>
        <p:spPr>
          <a:xfrm>
            <a:off x="5128255" y="3176752"/>
            <a:ext cx="110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15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82E190-94F8-4EAD-A420-39D4E18CB9DA}"/>
              </a:ext>
            </a:extLst>
          </p:cNvPr>
          <p:cNvCxnSpPr>
            <a:cxnSpLocks/>
          </p:cNvCxnSpPr>
          <p:nvPr/>
        </p:nvCxnSpPr>
        <p:spPr>
          <a:xfrm>
            <a:off x="5793828" y="3960821"/>
            <a:ext cx="292533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844248-A668-4E79-B7E9-95893AD2A64E}"/>
              </a:ext>
            </a:extLst>
          </p:cNvPr>
          <p:cNvSpPr/>
          <p:nvPr/>
        </p:nvSpPr>
        <p:spPr>
          <a:xfrm>
            <a:off x="5793828" y="3166673"/>
            <a:ext cx="1547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, 16,</a:t>
            </a:r>
            <a:endParaRPr lang="ru-UA" sz="5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F95312-7387-486F-9D6A-CB324ABED726}"/>
              </a:ext>
            </a:extLst>
          </p:cNvPr>
          <p:cNvSpPr/>
          <p:nvPr/>
        </p:nvSpPr>
        <p:spPr>
          <a:xfrm>
            <a:off x="7171685" y="3193393"/>
            <a:ext cx="1547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17…</a:t>
            </a:r>
            <a:endParaRPr lang="ru-UA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95F1B8-37FF-4C1E-85E0-DF552B7D9F3C}"/>
              </a:ext>
            </a:extLst>
          </p:cNvPr>
          <p:cNvSpPr/>
          <p:nvPr/>
        </p:nvSpPr>
        <p:spPr>
          <a:xfrm>
            <a:off x="142581" y="0"/>
            <a:ext cx="431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Нерівності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змінною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8A0749-3125-443C-A73D-4C3F0F77DC8C}"/>
              </a:ext>
            </a:extLst>
          </p:cNvPr>
          <p:cNvSpPr/>
          <p:nvPr/>
        </p:nvSpPr>
        <p:spPr>
          <a:xfrm>
            <a:off x="1397092" y="1299263"/>
            <a:ext cx="6349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5400" b="1" dirty="0"/>
              <a:t>с &lt; 12 </a:t>
            </a:r>
            <a:r>
              <a:rPr lang="uk-UA" sz="5400" b="1" dirty="0"/>
              <a:t>				</a:t>
            </a:r>
            <a:r>
              <a:rPr lang="ru-UA" sz="5400" b="1" dirty="0"/>
              <a:t>9 &lt; m &lt; 13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99F6380-0EE1-451D-8A81-CC41646232B0}"/>
              </a:ext>
            </a:extLst>
          </p:cNvPr>
          <p:cNvCxnSpPr>
            <a:cxnSpLocks/>
          </p:cNvCxnSpPr>
          <p:nvPr/>
        </p:nvCxnSpPr>
        <p:spPr>
          <a:xfrm>
            <a:off x="1712045" y="2135884"/>
            <a:ext cx="850057" cy="9599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85836-DE07-401E-A371-DC62CBB82946}"/>
              </a:ext>
            </a:extLst>
          </p:cNvPr>
          <p:cNvSpPr/>
          <p:nvPr/>
        </p:nvSpPr>
        <p:spPr>
          <a:xfrm>
            <a:off x="1761173" y="2892973"/>
            <a:ext cx="160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11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BE5691C-7271-46C1-9082-CC73037E279F}"/>
              </a:ext>
            </a:extLst>
          </p:cNvPr>
          <p:cNvCxnSpPr>
            <a:cxnSpLocks/>
          </p:cNvCxnSpPr>
          <p:nvPr/>
        </p:nvCxnSpPr>
        <p:spPr>
          <a:xfrm flipH="1">
            <a:off x="467850" y="3816303"/>
            <a:ext cx="2267467" cy="10511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E63BAA-4947-4C7A-9B57-3A719971763E}"/>
              </a:ext>
            </a:extLst>
          </p:cNvPr>
          <p:cNvSpPr/>
          <p:nvPr/>
        </p:nvSpPr>
        <p:spPr>
          <a:xfrm>
            <a:off x="1226805" y="2892973"/>
            <a:ext cx="1114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10,</a:t>
            </a:r>
            <a:endParaRPr lang="ru-UA" sz="5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1B47D8-0BC3-488F-AA20-7AA7C8DE692D}"/>
              </a:ext>
            </a:extLst>
          </p:cNvPr>
          <p:cNvSpPr/>
          <p:nvPr/>
        </p:nvSpPr>
        <p:spPr>
          <a:xfrm>
            <a:off x="61058" y="2903484"/>
            <a:ext cx="160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…9,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DABD453-B56A-450B-AF8F-41825E8F24C1}"/>
              </a:ext>
            </a:extLst>
          </p:cNvPr>
          <p:cNvCxnSpPr>
            <a:cxnSpLocks/>
          </p:cNvCxnSpPr>
          <p:nvPr/>
        </p:nvCxnSpPr>
        <p:spPr>
          <a:xfrm flipH="1">
            <a:off x="5004110" y="2048776"/>
            <a:ext cx="679359" cy="104705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EF2BB3-D6F5-421F-9D17-F8ED542F9748}"/>
              </a:ext>
            </a:extLst>
          </p:cNvPr>
          <p:cNvSpPr/>
          <p:nvPr/>
        </p:nvSpPr>
        <p:spPr>
          <a:xfrm>
            <a:off x="4446923" y="2937081"/>
            <a:ext cx="1114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10</a:t>
            </a:r>
            <a:endParaRPr lang="ru-UA" sz="54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AE854FF-F22C-4068-80C3-6EDF7298116F}"/>
              </a:ext>
            </a:extLst>
          </p:cNvPr>
          <p:cNvCxnSpPr>
            <a:cxnSpLocks/>
          </p:cNvCxnSpPr>
          <p:nvPr/>
        </p:nvCxnSpPr>
        <p:spPr>
          <a:xfrm>
            <a:off x="6220159" y="2051349"/>
            <a:ext cx="850057" cy="9599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860A52-C335-4DD7-AF3B-291B32187653}"/>
              </a:ext>
            </a:extLst>
          </p:cNvPr>
          <p:cNvSpPr/>
          <p:nvPr/>
        </p:nvSpPr>
        <p:spPr>
          <a:xfrm>
            <a:off x="6492532" y="2876044"/>
            <a:ext cx="1114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12</a:t>
            </a:r>
            <a:endParaRPr lang="ru-UA" sz="5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CCBF1FC-4115-4061-B39F-EA9EAA0346C8}"/>
              </a:ext>
            </a:extLst>
          </p:cNvPr>
          <p:cNvSpPr/>
          <p:nvPr/>
        </p:nvSpPr>
        <p:spPr>
          <a:xfrm>
            <a:off x="5192692" y="2886984"/>
            <a:ext cx="1546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, 11,</a:t>
            </a:r>
            <a:endParaRPr lang="ru-UA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778F56-8CC6-47D5-A16C-2A556D15ECC7}"/>
              </a:ext>
            </a:extLst>
          </p:cNvPr>
          <p:cNvSpPr/>
          <p:nvPr/>
        </p:nvSpPr>
        <p:spPr>
          <a:xfrm>
            <a:off x="1309071" y="138172"/>
            <a:ext cx="431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Нерівності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змінною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644C56-8D63-41CC-82EC-43D8503129BD}"/>
              </a:ext>
            </a:extLst>
          </p:cNvPr>
          <p:cNvSpPr/>
          <p:nvPr/>
        </p:nvSpPr>
        <p:spPr>
          <a:xfrm>
            <a:off x="375322" y="1108142"/>
            <a:ext cx="8113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– а &gt; 15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а∙7 &lt; 36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: 9 &gt; 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F82877-B596-4157-9CD0-DE78591FA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" y="138172"/>
            <a:ext cx="1097494" cy="10974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C080B1-673A-42E9-8F56-626BF10E3EE0}"/>
              </a:ext>
            </a:extLst>
          </p:cNvPr>
          <p:cNvSpPr/>
          <p:nvPr/>
        </p:nvSpPr>
        <p:spPr>
          <a:xfrm>
            <a:off x="485954" y="167293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5, 11</a:t>
            </a:r>
            <a:endParaRPr lang="ru-UA" sz="3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831EA5-5307-45C6-92B0-EBD569A0A31E}"/>
              </a:ext>
            </a:extLst>
          </p:cNvPr>
          <p:cNvSpPr/>
          <p:nvPr/>
        </p:nvSpPr>
        <p:spPr>
          <a:xfrm>
            <a:off x="3729967" y="1689610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5, 3</a:t>
            </a:r>
            <a:endParaRPr lang="ru-UA" sz="3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908F88-0B9D-4A19-9456-F2B763579BEC}"/>
              </a:ext>
            </a:extLst>
          </p:cNvPr>
          <p:cNvSpPr/>
          <p:nvPr/>
        </p:nvSpPr>
        <p:spPr>
          <a:xfrm>
            <a:off x="6471365" y="1715403"/>
            <a:ext cx="2008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45, 27</a:t>
            </a:r>
            <a:endParaRPr lang="ru-UA" sz="3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78E606-C74F-4FB4-9A74-0BF489C4D751}"/>
              </a:ext>
            </a:extLst>
          </p:cNvPr>
          <p:cNvSpPr/>
          <p:nvPr/>
        </p:nvSpPr>
        <p:spPr>
          <a:xfrm>
            <a:off x="485954" y="227936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– 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15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CE4A06-D4C6-45C7-881D-DFEF783F23AD}"/>
              </a:ext>
            </a:extLst>
          </p:cNvPr>
          <p:cNvSpPr/>
          <p:nvPr/>
        </p:nvSpPr>
        <p:spPr>
          <a:xfrm>
            <a:off x="485954" y="2708699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&gt;15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істинно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DA92CD-7F90-41BF-9AD1-450B617D1BE0}"/>
              </a:ext>
            </a:extLst>
          </p:cNvPr>
          <p:cNvSpPr/>
          <p:nvPr/>
        </p:nvSpPr>
        <p:spPr>
          <a:xfrm>
            <a:off x="485954" y="3081022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5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C52826-0057-4895-A7D8-D0A81FE85F6E}"/>
              </a:ext>
            </a:extLst>
          </p:cNvPr>
          <p:cNvSpPr/>
          <p:nvPr/>
        </p:nvSpPr>
        <p:spPr>
          <a:xfrm>
            <a:off x="475693" y="3615445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– 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15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3D8B33-5E49-4D83-938A-20897AEE2A1C}"/>
              </a:ext>
            </a:extLst>
          </p:cNvPr>
          <p:cNvSpPr/>
          <p:nvPr/>
        </p:nvSpPr>
        <p:spPr>
          <a:xfrm>
            <a:off x="475693" y="4044782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&gt;15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істинно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11D9BC-4B4F-4F11-8081-68E4991FA02F}"/>
              </a:ext>
            </a:extLst>
          </p:cNvPr>
          <p:cNvSpPr/>
          <p:nvPr/>
        </p:nvSpPr>
        <p:spPr>
          <a:xfrm>
            <a:off x="485954" y="4420553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11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181BD1-ECE7-4E3C-B30D-5BE946B95001}"/>
              </a:ext>
            </a:extLst>
          </p:cNvPr>
          <p:cNvSpPr/>
          <p:nvPr/>
        </p:nvSpPr>
        <p:spPr>
          <a:xfrm>
            <a:off x="3572061" y="2272724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5∙7 &lt; 36</a:t>
            </a:r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2BEF31-5073-4761-8ED6-954EDCBB8274}"/>
              </a:ext>
            </a:extLst>
          </p:cNvPr>
          <p:cNvSpPr/>
          <p:nvPr/>
        </p:nvSpPr>
        <p:spPr>
          <a:xfrm>
            <a:off x="3572061" y="2702061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35&lt;36- істинно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B6D804-582F-43D9-B206-A64923982F52}"/>
              </a:ext>
            </a:extLst>
          </p:cNvPr>
          <p:cNvSpPr/>
          <p:nvPr/>
        </p:nvSpPr>
        <p:spPr>
          <a:xfrm>
            <a:off x="3572061" y="3074384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5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E0D39BA-3B98-46C4-9F3E-19432930EF31}"/>
              </a:ext>
            </a:extLst>
          </p:cNvPr>
          <p:cNvSpPr/>
          <p:nvPr/>
        </p:nvSpPr>
        <p:spPr>
          <a:xfrm>
            <a:off x="3561800" y="3608807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3∙7 &lt; 36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6424AE-857B-4626-AC9C-37FE95BFE057}"/>
              </a:ext>
            </a:extLst>
          </p:cNvPr>
          <p:cNvSpPr/>
          <p:nvPr/>
        </p:nvSpPr>
        <p:spPr>
          <a:xfrm>
            <a:off x="3561800" y="4038144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21&lt;36 - істинно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38A681-FB39-48C7-B89E-F46AD47D6943}"/>
              </a:ext>
            </a:extLst>
          </p:cNvPr>
          <p:cNvSpPr/>
          <p:nvPr/>
        </p:nvSpPr>
        <p:spPr>
          <a:xfrm>
            <a:off x="3572061" y="4413915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3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190B9E-D6C1-4960-A7A1-C0FA5E9D7D64}"/>
              </a:ext>
            </a:extLst>
          </p:cNvPr>
          <p:cNvSpPr/>
          <p:nvPr/>
        </p:nvSpPr>
        <p:spPr>
          <a:xfrm>
            <a:off x="6513023" y="2296778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: 9 &gt; 3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C44AAA-A128-4D99-BFA2-B39CB267FCB1}"/>
              </a:ext>
            </a:extLst>
          </p:cNvPr>
          <p:cNvSpPr/>
          <p:nvPr/>
        </p:nvSpPr>
        <p:spPr>
          <a:xfrm>
            <a:off x="6513023" y="2726115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5&gt;3- істинно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BA5DF79-9E18-4134-80BF-1B1A480A8D1E}"/>
              </a:ext>
            </a:extLst>
          </p:cNvPr>
          <p:cNvSpPr/>
          <p:nvPr/>
        </p:nvSpPr>
        <p:spPr>
          <a:xfrm>
            <a:off x="6513023" y="3098438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45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22AB5D-FB24-4487-909D-699B729E7123}"/>
              </a:ext>
            </a:extLst>
          </p:cNvPr>
          <p:cNvSpPr/>
          <p:nvPr/>
        </p:nvSpPr>
        <p:spPr>
          <a:xfrm>
            <a:off x="6502762" y="3632861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: 9 &gt; 3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966B7A-10C1-4058-B4BC-6BFE0B6D8457}"/>
              </a:ext>
            </a:extLst>
          </p:cNvPr>
          <p:cNvSpPr/>
          <p:nvPr/>
        </p:nvSpPr>
        <p:spPr>
          <a:xfrm>
            <a:off x="6502762" y="406219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3&gt;3 - хибно	</a:t>
            </a:r>
            <a:endParaRPr lang="ru-UA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DA6B718-D007-45CB-B830-93F1688A6034}"/>
              </a:ext>
            </a:extLst>
          </p:cNvPr>
          <p:cNvCxnSpPr>
            <a:cxnSpLocks/>
          </p:cNvCxnSpPr>
          <p:nvPr/>
        </p:nvCxnSpPr>
        <p:spPr>
          <a:xfrm flipH="1">
            <a:off x="7846278" y="1763306"/>
            <a:ext cx="573103" cy="61225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Улыбающееся лицо (без заливки)">
            <a:extLst>
              <a:ext uri="{FF2B5EF4-FFF2-40B4-BE49-F238E27FC236}">
                <a16:creationId xmlns:a16="http://schemas.microsoft.com/office/drawing/2014/main" id="{CBEFE5BB-E6D6-4D68-9693-1776796FD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2979" y="683578"/>
            <a:ext cx="426322" cy="426322"/>
          </a:xfrm>
          <a:prstGeom prst="rect">
            <a:avLst/>
          </a:prstGeom>
        </p:spPr>
      </p:pic>
      <p:pic>
        <p:nvPicPr>
          <p:cNvPr id="37" name="Рисунок 36" descr="Нейтральное лицо (без заливки)">
            <a:extLst>
              <a:ext uri="{FF2B5EF4-FFF2-40B4-BE49-F238E27FC236}">
                <a16:creationId xmlns:a16="http://schemas.microsoft.com/office/drawing/2014/main" id="{AB172F8E-5229-4C21-B5C9-F5F826B17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8734" y="694092"/>
            <a:ext cx="426322" cy="426322"/>
          </a:xfrm>
          <a:prstGeom prst="rect">
            <a:avLst/>
          </a:prstGeom>
        </p:spPr>
      </p:pic>
      <p:pic>
        <p:nvPicPr>
          <p:cNvPr id="39" name="Рисунок 38" descr="Печальное лицо (без заливки)">
            <a:extLst>
              <a:ext uri="{FF2B5EF4-FFF2-40B4-BE49-F238E27FC236}">
                <a16:creationId xmlns:a16="http://schemas.microsoft.com/office/drawing/2014/main" id="{9A9211B1-258A-478A-B4A2-86A651616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4140" y="688947"/>
            <a:ext cx="426322" cy="42632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F40DF63-3904-4D74-B92F-27A7C14DF3E1}"/>
              </a:ext>
            </a:extLst>
          </p:cNvPr>
          <p:cNvSpPr/>
          <p:nvPr/>
        </p:nvSpPr>
        <p:spPr>
          <a:xfrm>
            <a:off x="3078521" y="730371"/>
            <a:ext cx="5199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000" b="1" dirty="0" err="1">
                <a:solidFill>
                  <a:srgbClr val="FF0066"/>
                </a:solidFill>
              </a:rPr>
              <a:t>Розв’язування</a:t>
            </a:r>
            <a:r>
              <a:rPr lang="ru-UA" sz="2000" b="1" dirty="0">
                <a:solidFill>
                  <a:srgbClr val="FF0066"/>
                </a:solidFill>
              </a:rPr>
              <a:t> </a:t>
            </a:r>
            <a:r>
              <a:rPr lang="ru-UA" sz="2000" b="1" dirty="0" err="1">
                <a:solidFill>
                  <a:srgbClr val="FF0066"/>
                </a:solidFill>
              </a:rPr>
              <a:t>нерівностей</a:t>
            </a:r>
            <a:r>
              <a:rPr lang="ru-UA" sz="2000" b="1" dirty="0">
                <a:solidFill>
                  <a:srgbClr val="FF0066"/>
                </a:solidFill>
              </a:rPr>
              <a:t> способом добору</a:t>
            </a:r>
          </a:p>
        </p:txBody>
      </p:sp>
    </p:spTree>
    <p:extLst>
      <p:ext uri="{BB962C8B-B14F-4D97-AF65-F5344CB8AC3E}">
        <p14:creationId xmlns:p14="http://schemas.microsoft.com/office/powerpoint/2010/main" val="764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778F56-8CC6-47D5-A16C-2A556D15ECC7}"/>
              </a:ext>
            </a:extLst>
          </p:cNvPr>
          <p:cNvSpPr/>
          <p:nvPr/>
        </p:nvSpPr>
        <p:spPr>
          <a:xfrm>
            <a:off x="515441" y="181304"/>
            <a:ext cx="431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Нерівності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змінною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644C56-8D63-41CC-82EC-43D8503129BD}"/>
              </a:ext>
            </a:extLst>
          </p:cNvPr>
          <p:cNvSpPr/>
          <p:nvPr/>
        </p:nvSpPr>
        <p:spPr>
          <a:xfrm>
            <a:off x="286211" y="1291380"/>
            <a:ext cx="867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– 19 &gt; 42	 </a:t>
            </a:r>
            <a:r>
              <a:rPr lang="ru-RU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∙ 3 &lt; 27</a:t>
            </a:r>
            <a:r>
              <a:rPr lang="ru-RU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х + 35 &gt; 52 	 </a:t>
            </a:r>
            <a:r>
              <a:rPr lang="ru-RU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: 8 &lt; 6</a:t>
            </a:r>
            <a:endParaRPr lang="ru-UA" sz="3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D52F0A-5B7F-4B25-9321-106D2CB08E02}"/>
              </a:ext>
            </a:extLst>
          </p:cNvPr>
          <p:cNvSpPr/>
          <p:nvPr/>
        </p:nvSpPr>
        <p:spPr>
          <a:xfrm>
            <a:off x="591583" y="2936860"/>
            <a:ext cx="7960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87; </a:t>
            </a:r>
            <a:r>
              <a:rPr lang="uk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UA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0939F16-05EF-426D-9792-F62DB28609AC}"/>
              </a:ext>
            </a:extLst>
          </p:cNvPr>
          <p:cNvCxnSpPr/>
          <p:nvPr/>
        </p:nvCxnSpPr>
        <p:spPr>
          <a:xfrm>
            <a:off x="1264920" y="1937711"/>
            <a:ext cx="5577840" cy="97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E970EB-1965-49EF-B988-4596BC4249E5}"/>
              </a:ext>
            </a:extLst>
          </p:cNvPr>
          <p:cNvCxnSpPr/>
          <p:nvPr/>
        </p:nvCxnSpPr>
        <p:spPr>
          <a:xfrm flipH="1">
            <a:off x="1988820" y="1821180"/>
            <a:ext cx="914400" cy="124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5B31E18-EB9C-4EA2-BD87-7019E8E227A9}"/>
              </a:ext>
            </a:extLst>
          </p:cNvPr>
          <p:cNvCxnSpPr>
            <a:cxnSpLocks/>
          </p:cNvCxnSpPr>
          <p:nvPr/>
        </p:nvCxnSpPr>
        <p:spPr>
          <a:xfrm flipH="1">
            <a:off x="1042266" y="1841982"/>
            <a:ext cx="4020763" cy="12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FC546EA-20E2-4A7D-BDC2-B8BAC646351F}"/>
              </a:ext>
            </a:extLst>
          </p:cNvPr>
          <p:cNvCxnSpPr>
            <a:cxnSpLocks/>
          </p:cNvCxnSpPr>
          <p:nvPr/>
        </p:nvCxnSpPr>
        <p:spPr>
          <a:xfrm flipH="1">
            <a:off x="2979420" y="1841982"/>
            <a:ext cx="2083610" cy="12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D3993F-D75B-4DA3-B8C5-49374978ABD7}"/>
              </a:ext>
            </a:extLst>
          </p:cNvPr>
          <p:cNvCxnSpPr>
            <a:cxnSpLocks/>
          </p:cNvCxnSpPr>
          <p:nvPr/>
        </p:nvCxnSpPr>
        <p:spPr>
          <a:xfrm flipH="1">
            <a:off x="4021225" y="1852383"/>
            <a:ext cx="1041804" cy="121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CAD2341-CE31-4B66-9D3D-0A39F5875B28}"/>
              </a:ext>
            </a:extLst>
          </p:cNvPr>
          <p:cNvCxnSpPr>
            <a:cxnSpLocks/>
          </p:cNvCxnSpPr>
          <p:nvPr/>
        </p:nvCxnSpPr>
        <p:spPr>
          <a:xfrm>
            <a:off x="5063029" y="1841982"/>
            <a:ext cx="1779731" cy="106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A8C389F-189E-4ABE-AD3A-41BC37AB5D14}"/>
              </a:ext>
            </a:extLst>
          </p:cNvPr>
          <p:cNvCxnSpPr>
            <a:cxnSpLocks/>
          </p:cNvCxnSpPr>
          <p:nvPr/>
        </p:nvCxnSpPr>
        <p:spPr>
          <a:xfrm>
            <a:off x="5063029" y="1856916"/>
            <a:ext cx="3047190" cy="120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24B9D32-D7A5-4A7C-A2EF-94EFA3E4D086}"/>
              </a:ext>
            </a:extLst>
          </p:cNvPr>
          <p:cNvCxnSpPr/>
          <p:nvPr/>
        </p:nvCxnSpPr>
        <p:spPr>
          <a:xfrm flipH="1">
            <a:off x="1042266" y="1841982"/>
            <a:ext cx="6410094" cy="12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39C04CC-ABDD-4DC5-AEB4-72A1C04FF8D3}"/>
              </a:ext>
            </a:extLst>
          </p:cNvPr>
          <p:cNvCxnSpPr>
            <a:cxnSpLocks/>
          </p:cNvCxnSpPr>
          <p:nvPr/>
        </p:nvCxnSpPr>
        <p:spPr>
          <a:xfrm flipH="1">
            <a:off x="2057400" y="1831581"/>
            <a:ext cx="5394960" cy="124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6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7582" y="276368"/>
            <a:ext cx="540442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Виконай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сайті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40806" y="4719638"/>
            <a:ext cx="186583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uk-UA" altLang="ru-RU" sz="1400" dirty="0">
                <a:solidFill>
                  <a:srgbClr val="414141"/>
                </a:solidFill>
              </a:rPr>
              <a:t>Математика. 3 клас</a:t>
            </a:r>
            <a:endParaRPr lang="ru-RU" altLang="ru-RU" sz="1400" dirty="0">
              <a:solidFill>
                <a:srgbClr val="41414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2375" y="4025591"/>
            <a:ext cx="4951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https://learningapps.org/watch?v=po8m1cyrk20</a:t>
            </a:r>
            <a:endParaRPr lang="uk-UA" b="1" dirty="0"/>
          </a:p>
          <a:p>
            <a:endParaRPr lang="uk-UA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57C4D-AFB5-4AC8-A59B-657CBBC8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1" y="967299"/>
            <a:ext cx="2999390" cy="29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10; 100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010" y="99157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55153" y="991578"/>
            <a:ext cx="359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11908" y="99157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98689" y="99157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4216" y="99157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59759" y="9915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4216" y="19149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91307" y="1860046"/>
            <a:ext cx="359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39215" y="188683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23494" y="186004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8167" y="19149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91876" y="19008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7724" y="2810162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260 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76564" y="27974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2174" y="3639096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 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023056" y="367992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31201" y="279741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71003" y="2810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4216" y="28151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59089" y="363909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824" y="36390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2174" y="36518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1026" name="Picture 2" descr="Цифры в картинках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35" y="2041071"/>
            <a:ext cx="1909166" cy="24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96" y="2600113"/>
            <a:ext cx="476250" cy="4762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17" y="3159155"/>
            <a:ext cx="476250" cy="4762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3" y="3635405"/>
            <a:ext cx="476250" cy="4762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48" y="3817806"/>
            <a:ext cx="476250" cy="47625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17" y="4016177"/>
            <a:ext cx="476250" cy="47625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79" y="3539927"/>
            <a:ext cx="476250" cy="47625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92" y="3397280"/>
            <a:ext cx="476250" cy="47625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01" y="2964492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28298 -0.003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09 L 0.05 0.03919 C 0.06059 0.04876 0.07639 0.05401 0.09289 0.05401 C 0.11164 0.05401 0.12657 0.04876 0.13716 0.03919 L 0.1875 -0.0030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26146 -0.010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803 L 0.04653 0.04383 C 0.0566 0.05525 0.07101 0.06204 0.08646 0.06204 C 0.10399 0.06204 0.11788 0.05525 0.12778 0.04383 L 0.17483 -0.00803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31423 -0.005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525 L 0.09098 0.04136 C 0.11007 0.04938 0.13855 0.05401 0.16823 0.05401 C 0.20209 0.05401 0.22917 0.04938 0.24809 0.04136 L 0.33941 0.00525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6" grpId="0"/>
      <p:bldP spid="37" grpId="0"/>
      <p:bldP spid="38" grpId="0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7" grpId="1"/>
      <p:bldP spid="48" grpId="0"/>
      <p:bldP spid="49" grpId="0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4AA059-9901-470D-B2B2-BC579242DC07}"/>
              </a:ext>
            </a:extLst>
          </p:cNvPr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5; 50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73DE3B-02EC-4172-9712-71488F7DB1CD}"/>
              </a:ext>
            </a:extLst>
          </p:cNvPr>
          <p:cNvSpPr/>
          <p:nvPr/>
        </p:nvSpPr>
        <p:spPr>
          <a:xfrm>
            <a:off x="720445" y="967085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= 10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708DE6-4AD3-40C5-BE28-E17E865DD8F2}"/>
              </a:ext>
            </a:extLst>
          </p:cNvPr>
          <p:cNvSpPr/>
          <p:nvPr/>
        </p:nvSpPr>
        <p:spPr>
          <a:xfrm>
            <a:off x="2565911" y="967085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CF6AD8-3FB2-45EF-8C8C-39987BABC9AA}"/>
              </a:ext>
            </a:extLst>
          </p:cNvPr>
          <p:cNvSpPr/>
          <p:nvPr/>
        </p:nvSpPr>
        <p:spPr>
          <a:xfrm>
            <a:off x="720445" y="1980545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= 100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C5A38A-F403-4FF4-8D5B-835D0F65026F}"/>
              </a:ext>
            </a:extLst>
          </p:cNvPr>
          <p:cNvSpPr/>
          <p:nvPr/>
        </p:nvSpPr>
        <p:spPr>
          <a:xfrm>
            <a:off x="3201962" y="1980545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F88CA8-332B-4985-8793-DAEC2100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35" y="966938"/>
            <a:ext cx="2073772" cy="184695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ADDCD0-D6AF-4743-8C93-9A059035BF8B}"/>
              </a:ext>
            </a:extLst>
          </p:cNvPr>
          <p:cNvSpPr/>
          <p:nvPr/>
        </p:nvSpPr>
        <p:spPr>
          <a:xfrm>
            <a:off x="720444" y="3078876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= 100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770430-CCA4-4BD1-A118-99D13ABBE1F7}"/>
              </a:ext>
            </a:extLst>
          </p:cNvPr>
          <p:cNvSpPr/>
          <p:nvPr/>
        </p:nvSpPr>
        <p:spPr>
          <a:xfrm>
            <a:off x="3264054" y="3078876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4</a:t>
            </a:r>
          </a:p>
        </p:txBody>
      </p:sp>
      <p:pic>
        <p:nvPicPr>
          <p:cNvPr id="20" name="Рисунок 19" descr="Справка">
            <a:extLst>
              <a:ext uri="{FF2B5EF4-FFF2-40B4-BE49-F238E27FC236}">
                <a16:creationId xmlns:a16="http://schemas.microsoft.com/office/drawing/2014/main" id="{4CA5115D-C9C1-4E26-9C78-1069F2947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8321" y="29974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5; 50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874" y="12790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/>
              <a:t>60 · </a:t>
            </a:r>
            <a:r>
              <a:rPr lang="ru-RU" sz="5400" b="1" dirty="0">
                <a:solidFill>
                  <a:srgbClr val="FF0066"/>
                </a:solidFill>
              </a:rPr>
              <a:t>5</a:t>
            </a:r>
            <a:r>
              <a:rPr lang="ru-RU" sz="5400" b="1" dirty="0"/>
              <a:t> =</a:t>
            </a:r>
          </a:p>
          <a:p>
            <a:endParaRPr lang="ru-RU" sz="5400" b="1" dirty="0"/>
          </a:p>
          <a:p>
            <a:r>
              <a:rPr lang="ru-RU" sz="5400" b="1" dirty="0"/>
              <a:t>60 · </a:t>
            </a:r>
            <a:r>
              <a:rPr lang="ru-RU" sz="5400" b="1" dirty="0">
                <a:solidFill>
                  <a:srgbClr val="FF0066"/>
                </a:solidFill>
              </a:rPr>
              <a:t>10</a:t>
            </a:r>
            <a:r>
              <a:rPr lang="ru-RU" sz="5400" b="1" dirty="0"/>
              <a:t> =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27624" y="2075489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35246" y="2941081"/>
            <a:ext cx="122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600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5432" y="2123709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22355" y="2085974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91086" y="2134194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0857" y="1306337"/>
            <a:ext cx="122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300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95" y="1823638"/>
            <a:ext cx="1133436" cy="1579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325" y="2315492"/>
            <a:ext cx="2329494" cy="49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97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25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721" y="66500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/>
              <a:t>9 · </a:t>
            </a:r>
            <a:r>
              <a:rPr lang="ru-RU" sz="5400" b="1" dirty="0">
                <a:solidFill>
                  <a:srgbClr val="FF0066"/>
                </a:solidFill>
              </a:rPr>
              <a:t>25</a:t>
            </a:r>
            <a:r>
              <a:rPr lang="ru-RU" sz="5400" b="1" dirty="0"/>
              <a:t> =</a:t>
            </a:r>
          </a:p>
          <a:p>
            <a:endParaRPr lang="ru-RU" sz="5400" b="1" dirty="0"/>
          </a:p>
          <a:p>
            <a:r>
              <a:rPr lang="ru-RU" sz="5400" b="1" dirty="0"/>
              <a:t>9 · </a:t>
            </a:r>
            <a:r>
              <a:rPr lang="ru-RU" sz="5400" b="1" dirty="0">
                <a:solidFill>
                  <a:srgbClr val="FF0066"/>
                </a:solidFill>
              </a:rPr>
              <a:t>100</a:t>
            </a:r>
            <a:r>
              <a:rPr lang="ru-RU" sz="5400" b="1" dirty="0"/>
              <a:t> =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812471" y="1461407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20093" y="2326999"/>
            <a:ext cx="122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900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0279" y="1509627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207202" y="1471892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75933" y="1520112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5704" y="692255"/>
            <a:ext cx="122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225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3721" y="3445507"/>
            <a:ext cx="240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9·</a:t>
            </a:r>
            <a:r>
              <a:rPr lang="ru-RU" sz="5400" b="1" dirty="0">
                <a:solidFill>
                  <a:srgbClr val="FF0066"/>
                </a:solidFill>
              </a:rPr>
              <a:t>25</a:t>
            </a:r>
            <a:r>
              <a:rPr lang="ru-RU" sz="5400" b="1" dirty="0"/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23383" y="3445507"/>
            <a:ext cx="19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9·</a:t>
            </a:r>
            <a:r>
              <a:rPr lang="ru-RU" sz="5400" b="1" dirty="0">
                <a:solidFill>
                  <a:srgbClr val="FF0066"/>
                </a:solidFill>
              </a:rPr>
              <a:t>100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1747" y="3421193"/>
            <a:ext cx="975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:</a:t>
            </a:r>
            <a:r>
              <a:rPr lang="ru-RU" sz="5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57681" y="3396879"/>
            <a:ext cx="59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=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944" y="3396879"/>
            <a:ext cx="2156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900 : </a:t>
            </a:r>
            <a:r>
              <a:rPr lang="ru-RU" sz="5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71582" y="3396879"/>
            <a:ext cx="59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=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6470" y="3396879"/>
            <a:ext cx="1389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225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72" y="1414803"/>
            <a:ext cx="1133436" cy="15791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125A3A-9D93-42EA-8557-047BA3331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16" y="1461407"/>
            <a:ext cx="792221" cy="966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38A3B1-66E7-4A5F-A51C-FB81B43F0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345" y="1848922"/>
            <a:ext cx="2377468" cy="47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2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25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721" y="66500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/>
              <a:t>400 : </a:t>
            </a:r>
            <a:r>
              <a:rPr lang="ru-RU" sz="5400" b="1" dirty="0">
                <a:solidFill>
                  <a:srgbClr val="FF0066"/>
                </a:solidFill>
              </a:rPr>
              <a:t>25</a:t>
            </a:r>
            <a:r>
              <a:rPr lang="ru-RU" sz="5400" b="1" dirty="0"/>
              <a:t> =</a:t>
            </a:r>
          </a:p>
          <a:p>
            <a:endParaRPr lang="ru-RU" sz="5400" b="1" dirty="0"/>
          </a:p>
          <a:p>
            <a:r>
              <a:rPr lang="ru-RU" sz="5400" b="1" dirty="0"/>
              <a:t>400 : </a:t>
            </a:r>
            <a:r>
              <a:rPr lang="ru-RU" sz="5400" b="1" dirty="0">
                <a:solidFill>
                  <a:srgbClr val="FF0066"/>
                </a:solidFill>
              </a:rPr>
              <a:t>100</a:t>
            </a:r>
            <a:r>
              <a:rPr lang="ru-RU" sz="5400" b="1" dirty="0"/>
              <a:t> =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181904" y="1479749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80045" y="2318716"/>
            <a:ext cx="617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8628" y="1553476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41257" y="1459646"/>
            <a:ext cx="8165" cy="97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686194" y="1553476"/>
            <a:ext cx="51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5162" y="647576"/>
            <a:ext cx="992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3721" y="3445507"/>
            <a:ext cx="2821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400:</a:t>
            </a:r>
            <a:r>
              <a:rPr lang="ru-RU" sz="5400" b="1" dirty="0">
                <a:solidFill>
                  <a:srgbClr val="FF0066"/>
                </a:solidFill>
              </a:rPr>
              <a:t>25</a:t>
            </a:r>
            <a:r>
              <a:rPr lang="ru-RU" sz="5400" b="1" dirty="0"/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55433" y="3422536"/>
            <a:ext cx="2732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400:</a:t>
            </a:r>
            <a:r>
              <a:rPr lang="ru-RU" sz="5400" b="1" dirty="0">
                <a:solidFill>
                  <a:srgbClr val="FF0066"/>
                </a:solidFill>
              </a:rPr>
              <a:t>100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40784" y="3421234"/>
            <a:ext cx="975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·</a:t>
            </a:r>
            <a:r>
              <a:rPr lang="ru-RU" sz="5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19095" y="3421234"/>
            <a:ext cx="59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=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5266" y="3422536"/>
            <a:ext cx="1738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4 · </a:t>
            </a:r>
            <a:r>
              <a:rPr lang="ru-RU" sz="5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80510" y="3421234"/>
            <a:ext cx="59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=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82593" y="3421234"/>
            <a:ext cx="945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16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216709-7E47-4466-BFAC-ED419F661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72" y="1414803"/>
            <a:ext cx="1133436" cy="15791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DF27BD-980A-4475-8044-B4A1212C4B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16" y="1461407"/>
            <a:ext cx="792221" cy="966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8E153D-0880-4350-937B-AC9CD19B0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886" y="1720964"/>
            <a:ext cx="2304858" cy="46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38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861B399-2238-40DC-8385-FB3AFF86C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" y="908684"/>
            <a:ext cx="8912217" cy="20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25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5813" y="8641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1113" y="864163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6413" y="864163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7261" y="864162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36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39665" y="138304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0425" y="1383048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600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63681" y="1363726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</a:rPr>
              <a:t>:</a:t>
            </a:r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32239" y="1374351"/>
            <a:ext cx="1015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</a:rPr>
              <a:t>=</a:t>
            </a:r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150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07885" y="1883930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51395" y="190398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64095" y="1783156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i="1" cap="none" spc="0" dirty="0">
                <a:ln w="0"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7492" y="190398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26168" y="2406238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800 </a:t>
            </a:r>
            <a:r>
              <a:rPr lang="ru-RU" sz="3200" b="0" cap="none" spc="0" dirty="0">
                <a:ln w="0"/>
                <a:solidFill>
                  <a:srgbClr val="002060"/>
                </a:solidFill>
              </a:rPr>
              <a:t>:</a:t>
            </a:r>
            <a:endParaRPr lang="ru-RU" sz="3200" b="0" i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22206" y="2410740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94844" y="2299903"/>
            <a:ext cx="3016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i="1" cap="none" spc="0" dirty="0">
                <a:ln w="0"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63958" y="2393822"/>
            <a:ext cx="899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32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ADEFF0-A25C-4AE1-81FF-2B3E3D4A8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65" y="3206067"/>
            <a:ext cx="3813467" cy="175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94511A7-F78F-4393-8BF3-F307470E0B55}"/>
              </a:ext>
            </a:extLst>
          </p:cNvPr>
          <p:cNvSpPr/>
          <p:nvPr/>
        </p:nvSpPr>
        <p:spPr>
          <a:xfrm>
            <a:off x="3827216" y="2406238"/>
            <a:ext cx="590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</a:rPr>
              <a:t>∙ </a:t>
            </a:r>
            <a:r>
              <a:rPr lang="ru-RU" sz="32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429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D96DD8-AD38-4B73-B9F1-7B934F27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5" y="2191096"/>
            <a:ext cx="5221893" cy="234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25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7356" y="214191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3118" y="2144567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100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7796" y="2149591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 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81452" y="2137681"/>
            <a:ext cx="1220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200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0879" y="2738957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>
                <a:ln w="0"/>
                <a:solidFill>
                  <a:srgbClr val="002060"/>
                </a:solidFill>
              </a:rPr>
              <a:t>700</a:t>
            </a:r>
            <a:endParaRPr lang="ru-RU" sz="3600" b="0" i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138" y="2718969"/>
            <a:ext cx="1010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883" y="2716263"/>
            <a:ext cx="639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6332" y="2716262"/>
            <a:ext cx="881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43353" y="3902724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600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91002" y="3887760"/>
            <a:ext cx="1010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84292" y="3887758"/>
            <a:ext cx="535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2195" y="3887754"/>
            <a:ext cx="881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17160" y="333061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3269" y="3313359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100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90022" y="3313358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 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94421" y="3301448"/>
            <a:ext cx="986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75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374049B-F230-4857-B270-E2E7ABFC1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63" y="609407"/>
            <a:ext cx="7807157" cy="14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12EB4-6251-428A-B567-87CD36F1C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0" y="2179290"/>
            <a:ext cx="5493349" cy="24299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581" y="0"/>
            <a:ext cx="6611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Множення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sz="32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25; 5; 50</a:t>
            </a:r>
            <a:endParaRPr lang="ru-RU" sz="3200" b="1" cap="none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8570" y="2168691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3749" y="217617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100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7576" y="2165261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 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6404" y="2165261"/>
            <a:ext cx="1220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5559" y="2782301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>
                <a:ln w="0"/>
                <a:solidFill>
                  <a:srgbClr val="002060"/>
                </a:solidFill>
              </a:rPr>
              <a:t>380</a:t>
            </a:r>
            <a:endParaRPr lang="ru-RU" sz="3600" b="0" i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9354" y="2770391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13385" y="2781582"/>
            <a:ext cx="639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318" y="2781582"/>
            <a:ext cx="986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76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57553" y="400544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43359" y="3389803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24270" y="3386691"/>
            <a:ext cx="769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4978" y="3386690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 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1961" y="3381690"/>
            <a:ext cx="1220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240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32BE08-92AC-47DC-8A9C-F6FB54AC72E7}"/>
              </a:ext>
            </a:extLst>
          </p:cNvPr>
          <p:cNvSpPr/>
          <p:nvPr/>
        </p:nvSpPr>
        <p:spPr>
          <a:xfrm>
            <a:off x="2182874" y="3989659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33CC"/>
                </a:solidFill>
              </a:rPr>
              <a:t>· </a:t>
            </a:r>
            <a:r>
              <a:rPr lang="ru-RU" sz="3600" b="0" i="1" cap="none" spc="0" dirty="0">
                <a:ln w="0"/>
                <a:solidFill>
                  <a:srgbClr val="FF33CC"/>
                </a:solidFill>
              </a:rPr>
              <a:t>100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BC6837-EE08-467F-A485-6643AFBFC303}"/>
              </a:ext>
            </a:extLst>
          </p:cNvPr>
          <p:cNvSpPr/>
          <p:nvPr/>
        </p:nvSpPr>
        <p:spPr>
          <a:xfrm>
            <a:off x="3176701" y="3978747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</a:rPr>
              <a:t>: </a:t>
            </a:r>
            <a:r>
              <a:rPr lang="ru-RU" sz="3600" b="0" i="1" cap="none" spc="0" dirty="0">
                <a:ln w="0"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12702C-6B04-4C43-89C4-AB03F61C7ADA}"/>
              </a:ext>
            </a:extLst>
          </p:cNvPr>
          <p:cNvSpPr/>
          <p:nvPr/>
        </p:nvSpPr>
        <p:spPr>
          <a:xfrm>
            <a:off x="3655529" y="3978747"/>
            <a:ext cx="1220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2060"/>
                </a:solidFill>
              </a:rPr>
              <a:t>= </a:t>
            </a:r>
            <a:r>
              <a:rPr lang="ru-RU" sz="3600" b="0" i="1" cap="none" spc="0" dirty="0">
                <a:ln w="0"/>
                <a:solidFill>
                  <a:srgbClr val="002060"/>
                </a:solidFill>
              </a:rPr>
              <a:t>300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40938A-3DA8-4479-94D9-14839FE97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09" y="614594"/>
            <a:ext cx="1629600" cy="14513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748045-0BD2-443C-B4D4-EF82AA8C8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70" y="537383"/>
            <a:ext cx="3503823" cy="161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Трехмерная модель 3" descr="Знак деления">
                <a:extLst>
                  <a:ext uri="{FF2B5EF4-FFF2-40B4-BE49-F238E27FC236}">
                    <a16:creationId xmlns:a16="http://schemas.microsoft.com/office/drawing/2014/main" id="{822E4D7F-CDC9-40DB-938F-C4B734772E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5727163"/>
                  </p:ext>
                </p:extLst>
              </p:nvPr>
            </p:nvGraphicFramePr>
            <p:xfrm>
              <a:off x="7561741" y="2346486"/>
              <a:ext cx="1113049" cy="144760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113049" cy="1447607"/>
                    </a:xfrm>
                    <a:prstGeom prst="rect">
                      <a:avLst/>
                    </a:prstGeom>
                  </am3d:spPr>
                  <am3d:camera>
                    <am3d:pos x="0" y="0" z="60551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78327" d="1000000"/>
                    <am3d:preTrans dx="-1215" dy="-1901564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43845" ay="-2133986" az="-437165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465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Знак деления">
                <a:extLst>
                  <a:ext uri="{FF2B5EF4-FFF2-40B4-BE49-F238E27FC236}">
                    <a16:creationId xmlns:a16="http://schemas.microsoft.com/office/drawing/2014/main" id="{822E4D7F-CDC9-40DB-938F-C4B734772E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1741" y="2346486"/>
                <a:ext cx="1113049" cy="1447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Трехмерная модель 4" descr="Красный знак умножения">
                <a:extLst>
                  <a:ext uri="{FF2B5EF4-FFF2-40B4-BE49-F238E27FC236}">
                    <a16:creationId xmlns:a16="http://schemas.microsoft.com/office/drawing/2014/main" id="{359765E8-AEB8-4DA8-A566-EADC100468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3174718"/>
                  </p:ext>
                </p:extLst>
              </p:nvPr>
            </p:nvGraphicFramePr>
            <p:xfrm>
              <a:off x="6428224" y="1344624"/>
              <a:ext cx="1113049" cy="1227126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1113049" cy="1227126"/>
                    </a:xfrm>
                    <a:prstGeom prst="rect">
                      <a:avLst/>
                    </a:prstGeom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 ax="169077" ay="-1495010" az="-71265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6203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Трехмерная модель 4" descr="Красный знак умножения">
                <a:extLst>
                  <a:ext uri="{FF2B5EF4-FFF2-40B4-BE49-F238E27FC236}">
                    <a16:creationId xmlns:a16="http://schemas.microsoft.com/office/drawing/2014/main" id="{359765E8-AEB8-4DA8-A566-EADC100468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8224" y="1344624"/>
                <a:ext cx="1113049" cy="12271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7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12729</TotalTime>
  <Words>1070</Words>
  <Application>Microsoft Office PowerPoint</Application>
  <PresentationFormat>Экран (16:9)</PresentationFormat>
  <Paragraphs>211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Множення і ділення на 25 Заставська Ганна Володимирівна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Fizmat</cp:lastModifiedBy>
  <cp:revision>754</cp:revision>
  <dcterms:created xsi:type="dcterms:W3CDTF">2019-04-21T14:04:11Z</dcterms:created>
  <dcterms:modified xsi:type="dcterms:W3CDTF">2025-03-19T21:35:40Z</dcterms:modified>
</cp:coreProperties>
</file>