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Montserrat Bold" charset="1" panose="00000800000000000000"/>
      <p:regular r:id="rId14"/>
    </p:embeddedFont>
    <p:embeddedFont>
      <p:font typeface="Montserrat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4.jpeg" Type="http://schemas.openxmlformats.org/officeDocument/2006/relationships/image"/><Relationship Id="rId6" Target="https://www.youtube.com/watch?v=gxbVwujC9nQ" TargetMode="External" Type="http://schemas.openxmlformats.org/officeDocument/2006/relationships/hyperlink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428174" y="5818966"/>
            <a:ext cx="7645351" cy="2563661"/>
            <a:chOff x="0" y="0"/>
            <a:chExt cx="2013590" cy="6752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13590" cy="675203"/>
            </a:xfrm>
            <a:custGeom>
              <a:avLst/>
              <a:gdLst/>
              <a:ahLst/>
              <a:cxnLst/>
              <a:rect r="r" b="b" t="t" l="l"/>
              <a:pathLst>
                <a:path h="675203" w="2013590">
                  <a:moveTo>
                    <a:pt x="51644" y="0"/>
                  </a:moveTo>
                  <a:lnTo>
                    <a:pt x="1961946" y="0"/>
                  </a:lnTo>
                  <a:cubicBezTo>
                    <a:pt x="1975643" y="0"/>
                    <a:pt x="1988779" y="5441"/>
                    <a:pt x="1998464" y="15126"/>
                  </a:cubicBezTo>
                  <a:cubicBezTo>
                    <a:pt x="2008149" y="24811"/>
                    <a:pt x="2013590" y="37947"/>
                    <a:pt x="2013590" y="51644"/>
                  </a:cubicBezTo>
                  <a:lnTo>
                    <a:pt x="2013590" y="623559"/>
                  </a:lnTo>
                  <a:cubicBezTo>
                    <a:pt x="2013590" y="652081"/>
                    <a:pt x="1990469" y="675203"/>
                    <a:pt x="1961946" y="675203"/>
                  </a:cubicBezTo>
                  <a:lnTo>
                    <a:pt x="51644" y="675203"/>
                  </a:lnTo>
                  <a:cubicBezTo>
                    <a:pt x="37947" y="675203"/>
                    <a:pt x="24811" y="669762"/>
                    <a:pt x="15126" y="660077"/>
                  </a:cubicBezTo>
                  <a:cubicBezTo>
                    <a:pt x="5441" y="650391"/>
                    <a:pt x="0" y="637256"/>
                    <a:pt x="0" y="623559"/>
                  </a:cubicBezTo>
                  <a:lnTo>
                    <a:pt x="0" y="51644"/>
                  </a:lnTo>
                  <a:cubicBezTo>
                    <a:pt x="0" y="37947"/>
                    <a:pt x="5441" y="24811"/>
                    <a:pt x="15126" y="15126"/>
                  </a:cubicBezTo>
                  <a:cubicBezTo>
                    <a:pt x="24811" y="5441"/>
                    <a:pt x="37947" y="0"/>
                    <a:pt x="51644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013590" cy="732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5114663" y="1028700"/>
            <a:ext cx="1917725" cy="666338"/>
          </a:xfrm>
          <a:custGeom>
            <a:avLst/>
            <a:gdLst/>
            <a:ahLst/>
            <a:cxnLst/>
            <a:rect r="r" b="b" t="t" l="l"/>
            <a:pathLst>
              <a:path h="666338" w="1917725">
                <a:moveTo>
                  <a:pt x="0" y="0"/>
                </a:moveTo>
                <a:lnTo>
                  <a:pt x="1917725" y="0"/>
                </a:lnTo>
                <a:lnTo>
                  <a:pt x="1917725" y="666338"/>
                </a:lnTo>
                <a:lnTo>
                  <a:pt x="0" y="666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5614" y="1264663"/>
            <a:ext cx="7757675" cy="7757675"/>
          </a:xfrm>
          <a:custGeom>
            <a:avLst/>
            <a:gdLst/>
            <a:ahLst/>
            <a:cxnLst/>
            <a:rect r="r" b="b" t="t" l="l"/>
            <a:pathLst>
              <a:path h="7757675" w="7757675">
                <a:moveTo>
                  <a:pt x="0" y="0"/>
                </a:moveTo>
                <a:lnTo>
                  <a:pt x="7757675" y="0"/>
                </a:lnTo>
                <a:lnTo>
                  <a:pt x="7757675" y="7757674"/>
                </a:lnTo>
                <a:lnTo>
                  <a:pt x="0" y="7757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158530" y="1987702"/>
            <a:ext cx="1829992" cy="666338"/>
          </a:xfrm>
          <a:custGeom>
            <a:avLst/>
            <a:gdLst/>
            <a:ahLst/>
            <a:cxnLst/>
            <a:rect r="r" b="b" t="t" l="l"/>
            <a:pathLst>
              <a:path h="666338" w="1829992">
                <a:moveTo>
                  <a:pt x="0" y="0"/>
                </a:moveTo>
                <a:lnTo>
                  <a:pt x="1829992" y="0"/>
                </a:lnTo>
                <a:lnTo>
                  <a:pt x="1829992" y="666339"/>
                </a:lnTo>
                <a:lnTo>
                  <a:pt x="0" y="6663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528784" y="4504813"/>
            <a:ext cx="3259491" cy="3040216"/>
          </a:xfrm>
          <a:custGeom>
            <a:avLst/>
            <a:gdLst/>
            <a:ahLst/>
            <a:cxnLst/>
            <a:rect r="r" b="b" t="t" l="l"/>
            <a:pathLst>
              <a:path h="3040216" w="3259491">
                <a:moveTo>
                  <a:pt x="0" y="0"/>
                </a:moveTo>
                <a:lnTo>
                  <a:pt x="3259491" y="0"/>
                </a:lnTo>
                <a:lnTo>
                  <a:pt x="3259491" y="3040216"/>
                </a:lnTo>
                <a:lnTo>
                  <a:pt x="0" y="30402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783713" y="6171792"/>
            <a:ext cx="6330950" cy="181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ПРЯМА МОВА. РОЗДІЛОВІ</a:t>
            </a:r>
          </a:p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ЗНАКИ В РЕЧЕННЯХ ІЗ ПРЯМОЮ МОВОЮ. СПІЛКУВАННЯ ЖИВЕ</a:t>
            </a:r>
          </a:p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ТА ВІРТУАЛЬНЕ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28491" y="1166548"/>
            <a:ext cx="7256801" cy="1365567"/>
            <a:chOff x="0" y="0"/>
            <a:chExt cx="1911256" cy="3596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1256" cy="359655"/>
            </a:xfrm>
            <a:custGeom>
              <a:avLst/>
              <a:gdLst/>
              <a:ahLst/>
              <a:cxnLst/>
              <a:rect r="r" b="b" t="t" l="l"/>
              <a:pathLst>
                <a:path h="359655" w="1911256">
                  <a:moveTo>
                    <a:pt x="54409" y="0"/>
                  </a:moveTo>
                  <a:lnTo>
                    <a:pt x="1856847" y="0"/>
                  </a:lnTo>
                  <a:cubicBezTo>
                    <a:pt x="1871277" y="0"/>
                    <a:pt x="1885116" y="5732"/>
                    <a:pt x="1895320" y="15936"/>
                  </a:cubicBezTo>
                  <a:cubicBezTo>
                    <a:pt x="1905524" y="26140"/>
                    <a:pt x="1911256" y="39979"/>
                    <a:pt x="1911256" y="54409"/>
                  </a:cubicBezTo>
                  <a:lnTo>
                    <a:pt x="1911256" y="305246"/>
                  </a:lnTo>
                  <a:cubicBezTo>
                    <a:pt x="1911256" y="335295"/>
                    <a:pt x="1886896" y="359655"/>
                    <a:pt x="1856847" y="359655"/>
                  </a:cubicBezTo>
                  <a:lnTo>
                    <a:pt x="54409" y="359655"/>
                  </a:lnTo>
                  <a:cubicBezTo>
                    <a:pt x="24360" y="359655"/>
                    <a:pt x="0" y="335295"/>
                    <a:pt x="0" y="305246"/>
                  </a:cubicBezTo>
                  <a:lnTo>
                    <a:pt x="0" y="54409"/>
                  </a:lnTo>
                  <a:cubicBezTo>
                    <a:pt x="0" y="39979"/>
                    <a:pt x="5732" y="26140"/>
                    <a:pt x="15936" y="15936"/>
                  </a:cubicBezTo>
                  <a:cubicBezTo>
                    <a:pt x="26140" y="5732"/>
                    <a:pt x="39979" y="0"/>
                    <a:pt x="54409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911256" cy="416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28491" y="3434741"/>
            <a:ext cx="11718102" cy="4043723"/>
            <a:chOff x="0" y="0"/>
            <a:chExt cx="3086249" cy="10650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086249" cy="1065013"/>
            </a:xfrm>
            <a:custGeom>
              <a:avLst/>
              <a:gdLst/>
              <a:ahLst/>
              <a:cxnLst/>
              <a:rect r="r" b="b" t="t" l="l"/>
              <a:pathLst>
                <a:path h="1065013" w="3086249">
                  <a:moveTo>
                    <a:pt x="33695" y="0"/>
                  </a:moveTo>
                  <a:lnTo>
                    <a:pt x="3052554" y="0"/>
                  </a:lnTo>
                  <a:cubicBezTo>
                    <a:pt x="3061491" y="0"/>
                    <a:pt x="3070061" y="3550"/>
                    <a:pt x="3076380" y="9869"/>
                  </a:cubicBezTo>
                  <a:cubicBezTo>
                    <a:pt x="3082699" y="16188"/>
                    <a:pt x="3086249" y="24758"/>
                    <a:pt x="3086249" y="33695"/>
                  </a:cubicBezTo>
                  <a:lnTo>
                    <a:pt x="3086249" y="1031319"/>
                  </a:lnTo>
                  <a:cubicBezTo>
                    <a:pt x="3086249" y="1049928"/>
                    <a:pt x="3071163" y="1065013"/>
                    <a:pt x="3052554" y="1065013"/>
                  </a:cubicBezTo>
                  <a:lnTo>
                    <a:pt x="33695" y="1065013"/>
                  </a:lnTo>
                  <a:cubicBezTo>
                    <a:pt x="24758" y="1065013"/>
                    <a:pt x="16188" y="1061464"/>
                    <a:pt x="9869" y="1055145"/>
                  </a:cubicBezTo>
                  <a:cubicBezTo>
                    <a:pt x="3550" y="1048826"/>
                    <a:pt x="0" y="1040255"/>
                    <a:pt x="0" y="1031319"/>
                  </a:cubicBezTo>
                  <a:lnTo>
                    <a:pt x="0" y="33695"/>
                  </a:lnTo>
                  <a:cubicBezTo>
                    <a:pt x="0" y="24758"/>
                    <a:pt x="3550" y="16188"/>
                    <a:pt x="9869" y="9869"/>
                  </a:cubicBezTo>
                  <a:cubicBezTo>
                    <a:pt x="16188" y="3550"/>
                    <a:pt x="24758" y="0"/>
                    <a:pt x="336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3086249" cy="11221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4416436" y="5143500"/>
            <a:ext cx="3015026" cy="4114800"/>
          </a:xfrm>
          <a:custGeom>
            <a:avLst/>
            <a:gdLst/>
            <a:ahLst/>
            <a:cxnLst/>
            <a:rect r="r" b="b" t="t" l="l"/>
            <a:pathLst>
              <a:path h="4114800" w="3015026">
                <a:moveTo>
                  <a:pt x="0" y="0"/>
                </a:moveTo>
                <a:lnTo>
                  <a:pt x="3015026" y="0"/>
                </a:lnTo>
                <a:lnTo>
                  <a:pt x="3015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092973" y="1323583"/>
            <a:ext cx="6327837" cy="807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637"/>
              </a:lnSpc>
            </a:pPr>
            <a:r>
              <a:rPr lang="en-US" sz="4741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 цьому уроці ми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09063" y="3609705"/>
            <a:ext cx="11206117" cy="362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виробимо навички визначення складових речення з прямою мовою та правильного вживання розділових знаків при прямій мові;</a:t>
            </a:r>
          </a:p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розвинемо критичне та образне мислення, зв’язне мовлення, навички роботи з текстом; </a:t>
            </a:r>
          </a:p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зрозуміємо важливість дотримання правил спілкування у реальному житті та у віртуальному.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785219" y="3392894"/>
            <a:ext cx="4968946" cy="6339963"/>
          </a:xfrm>
          <a:custGeom>
            <a:avLst/>
            <a:gdLst/>
            <a:ahLst/>
            <a:cxnLst/>
            <a:rect r="r" b="b" t="t" l="l"/>
            <a:pathLst>
              <a:path h="6339963" w="4968946">
                <a:moveTo>
                  <a:pt x="0" y="0"/>
                </a:moveTo>
                <a:lnTo>
                  <a:pt x="4968946" y="0"/>
                </a:lnTo>
                <a:lnTo>
                  <a:pt x="4968946" y="6339963"/>
                </a:lnTo>
                <a:lnTo>
                  <a:pt x="0" y="63399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20752" y="2543132"/>
            <a:ext cx="13346201" cy="52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Пригадайте, що вам вже відомо про пряму мову?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10251">
            <a:off x="-2158568" y="9251964"/>
            <a:ext cx="4715735" cy="4289354"/>
          </a:xfrm>
          <a:custGeom>
            <a:avLst/>
            <a:gdLst/>
            <a:ahLst/>
            <a:cxnLst/>
            <a:rect r="r" b="b" t="t" l="l"/>
            <a:pathLst>
              <a:path h="4289354" w="4715735">
                <a:moveTo>
                  <a:pt x="0" y="0"/>
                </a:moveTo>
                <a:lnTo>
                  <a:pt x="4715735" y="0"/>
                </a:lnTo>
                <a:lnTo>
                  <a:pt x="4715735" y="4289354"/>
                </a:lnTo>
                <a:lnTo>
                  <a:pt x="0" y="428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19200" y="2249598"/>
            <a:ext cx="1482526" cy="666183"/>
            <a:chOff x="0" y="0"/>
            <a:chExt cx="390460" cy="17545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0460" cy="175456"/>
            </a:xfrm>
            <a:custGeom>
              <a:avLst/>
              <a:gdLst/>
              <a:ahLst/>
              <a:cxnLst/>
              <a:rect r="r" b="b" t="t" l="l"/>
              <a:pathLst>
                <a:path h="175456" w="390460">
                  <a:moveTo>
                    <a:pt x="87728" y="0"/>
                  </a:moveTo>
                  <a:lnTo>
                    <a:pt x="302732" y="0"/>
                  </a:lnTo>
                  <a:cubicBezTo>
                    <a:pt x="325999" y="0"/>
                    <a:pt x="348313" y="9243"/>
                    <a:pt x="364765" y="25695"/>
                  </a:cubicBezTo>
                  <a:cubicBezTo>
                    <a:pt x="381217" y="42147"/>
                    <a:pt x="390460" y="64461"/>
                    <a:pt x="390460" y="87728"/>
                  </a:cubicBezTo>
                  <a:lnTo>
                    <a:pt x="390460" y="87728"/>
                  </a:lnTo>
                  <a:cubicBezTo>
                    <a:pt x="390460" y="110995"/>
                    <a:pt x="381217" y="133309"/>
                    <a:pt x="364765" y="149761"/>
                  </a:cubicBezTo>
                  <a:cubicBezTo>
                    <a:pt x="348313" y="166213"/>
                    <a:pt x="325999" y="175456"/>
                    <a:pt x="302732" y="175456"/>
                  </a:cubicBezTo>
                  <a:lnTo>
                    <a:pt x="87728" y="175456"/>
                  </a:lnTo>
                  <a:cubicBezTo>
                    <a:pt x="64461" y="175456"/>
                    <a:pt x="42147" y="166213"/>
                    <a:pt x="25695" y="149761"/>
                  </a:cubicBezTo>
                  <a:cubicBezTo>
                    <a:pt x="9243" y="133309"/>
                    <a:pt x="0" y="110995"/>
                    <a:pt x="0" y="87728"/>
                  </a:cubicBezTo>
                  <a:lnTo>
                    <a:pt x="0" y="87728"/>
                  </a:lnTo>
                  <a:cubicBezTo>
                    <a:pt x="0" y="64461"/>
                    <a:pt x="9243" y="42147"/>
                    <a:pt x="25695" y="25695"/>
                  </a:cubicBezTo>
                  <a:cubicBezTo>
                    <a:pt x="42147" y="9243"/>
                    <a:pt x="64461" y="0"/>
                    <a:pt x="87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126AB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390460" cy="232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19200" y="3136760"/>
            <a:ext cx="1482526" cy="666183"/>
            <a:chOff x="0" y="0"/>
            <a:chExt cx="390460" cy="1754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0460" cy="175456"/>
            </a:xfrm>
            <a:custGeom>
              <a:avLst/>
              <a:gdLst/>
              <a:ahLst/>
              <a:cxnLst/>
              <a:rect r="r" b="b" t="t" l="l"/>
              <a:pathLst>
                <a:path h="175456" w="390460">
                  <a:moveTo>
                    <a:pt x="87728" y="0"/>
                  </a:moveTo>
                  <a:lnTo>
                    <a:pt x="302732" y="0"/>
                  </a:lnTo>
                  <a:cubicBezTo>
                    <a:pt x="325999" y="0"/>
                    <a:pt x="348313" y="9243"/>
                    <a:pt x="364765" y="25695"/>
                  </a:cubicBezTo>
                  <a:cubicBezTo>
                    <a:pt x="381217" y="42147"/>
                    <a:pt x="390460" y="64461"/>
                    <a:pt x="390460" y="87728"/>
                  </a:cubicBezTo>
                  <a:lnTo>
                    <a:pt x="390460" y="87728"/>
                  </a:lnTo>
                  <a:cubicBezTo>
                    <a:pt x="390460" y="110995"/>
                    <a:pt x="381217" y="133309"/>
                    <a:pt x="364765" y="149761"/>
                  </a:cubicBezTo>
                  <a:cubicBezTo>
                    <a:pt x="348313" y="166213"/>
                    <a:pt x="325999" y="175456"/>
                    <a:pt x="302732" y="175456"/>
                  </a:cubicBezTo>
                  <a:lnTo>
                    <a:pt x="87728" y="175456"/>
                  </a:lnTo>
                  <a:cubicBezTo>
                    <a:pt x="64461" y="175456"/>
                    <a:pt x="42147" y="166213"/>
                    <a:pt x="25695" y="149761"/>
                  </a:cubicBezTo>
                  <a:cubicBezTo>
                    <a:pt x="9243" y="133309"/>
                    <a:pt x="0" y="110995"/>
                    <a:pt x="0" y="87728"/>
                  </a:cubicBezTo>
                  <a:lnTo>
                    <a:pt x="0" y="87728"/>
                  </a:lnTo>
                  <a:cubicBezTo>
                    <a:pt x="0" y="64461"/>
                    <a:pt x="9243" y="42147"/>
                    <a:pt x="25695" y="25695"/>
                  </a:cubicBezTo>
                  <a:cubicBezTo>
                    <a:pt x="42147" y="9243"/>
                    <a:pt x="64461" y="0"/>
                    <a:pt x="87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126AB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390460" cy="232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2217685" y="2249598"/>
            <a:ext cx="5041615" cy="3800118"/>
          </a:xfrm>
          <a:custGeom>
            <a:avLst/>
            <a:gdLst/>
            <a:ahLst/>
            <a:cxnLst/>
            <a:rect r="r" b="b" t="t" l="l"/>
            <a:pathLst>
              <a:path h="3800118" w="5041615">
                <a:moveTo>
                  <a:pt x="0" y="0"/>
                </a:moveTo>
                <a:lnTo>
                  <a:pt x="5041615" y="0"/>
                </a:lnTo>
                <a:lnTo>
                  <a:pt x="5041615" y="3800118"/>
                </a:lnTo>
                <a:lnTo>
                  <a:pt x="0" y="38001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468622" y="2333134"/>
            <a:ext cx="998516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А: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«П»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9200" y="1165213"/>
            <a:ext cx="12027185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Складіть речення із прямою мовою за схемами.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317914" y="2524120"/>
            <a:ext cx="12669193" cy="4471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 поважаю твою думку. (Андрій)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Як ти гадаєш? (Катруся) </a:t>
            </a:r>
          </a:p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 погоджуюся із тобою! (Кирило) </a:t>
            </a:r>
          </a:p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Люди можуть думати інакше, ніж ти. (Інн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а) </a:t>
            </a:r>
          </a:p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Ти можеш пояснити свою позицію? (Євген) </a:t>
            </a:r>
          </a:p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Рада, що ми порозумілися! (Олена)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219200" y="4022017"/>
            <a:ext cx="1482526" cy="666183"/>
            <a:chOff x="0" y="0"/>
            <a:chExt cx="390460" cy="17545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90460" cy="175456"/>
            </a:xfrm>
            <a:custGeom>
              <a:avLst/>
              <a:gdLst/>
              <a:ahLst/>
              <a:cxnLst/>
              <a:rect r="r" b="b" t="t" l="l"/>
              <a:pathLst>
                <a:path h="175456" w="390460">
                  <a:moveTo>
                    <a:pt x="87728" y="0"/>
                  </a:moveTo>
                  <a:lnTo>
                    <a:pt x="302732" y="0"/>
                  </a:lnTo>
                  <a:cubicBezTo>
                    <a:pt x="325999" y="0"/>
                    <a:pt x="348313" y="9243"/>
                    <a:pt x="364765" y="25695"/>
                  </a:cubicBezTo>
                  <a:cubicBezTo>
                    <a:pt x="381217" y="42147"/>
                    <a:pt x="390460" y="64461"/>
                    <a:pt x="390460" y="87728"/>
                  </a:cubicBezTo>
                  <a:lnTo>
                    <a:pt x="390460" y="87728"/>
                  </a:lnTo>
                  <a:cubicBezTo>
                    <a:pt x="390460" y="110995"/>
                    <a:pt x="381217" y="133309"/>
                    <a:pt x="364765" y="149761"/>
                  </a:cubicBezTo>
                  <a:cubicBezTo>
                    <a:pt x="348313" y="166213"/>
                    <a:pt x="325999" y="175456"/>
                    <a:pt x="302732" y="175456"/>
                  </a:cubicBezTo>
                  <a:lnTo>
                    <a:pt x="87728" y="175456"/>
                  </a:lnTo>
                  <a:cubicBezTo>
                    <a:pt x="64461" y="175456"/>
                    <a:pt x="42147" y="166213"/>
                    <a:pt x="25695" y="149761"/>
                  </a:cubicBezTo>
                  <a:cubicBezTo>
                    <a:pt x="9243" y="133309"/>
                    <a:pt x="0" y="110995"/>
                    <a:pt x="0" y="87728"/>
                  </a:cubicBezTo>
                  <a:lnTo>
                    <a:pt x="0" y="87728"/>
                  </a:lnTo>
                  <a:cubicBezTo>
                    <a:pt x="0" y="64461"/>
                    <a:pt x="9243" y="42147"/>
                    <a:pt x="25695" y="25695"/>
                  </a:cubicBezTo>
                  <a:cubicBezTo>
                    <a:pt x="42147" y="9243"/>
                    <a:pt x="64461" y="0"/>
                    <a:pt x="87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126AB0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390460" cy="232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19200" y="4907275"/>
            <a:ext cx="1482526" cy="666183"/>
            <a:chOff x="0" y="0"/>
            <a:chExt cx="390460" cy="17545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90460" cy="175456"/>
            </a:xfrm>
            <a:custGeom>
              <a:avLst/>
              <a:gdLst/>
              <a:ahLst/>
              <a:cxnLst/>
              <a:rect r="r" b="b" t="t" l="l"/>
              <a:pathLst>
                <a:path h="175456" w="390460">
                  <a:moveTo>
                    <a:pt x="87728" y="0"/>
                  </a:moveTo>
                  <a:lnTo>
                    <a:pt x="302732" y="0"/>
                  </a:lnTo>
                  <a:cubicBezTo>
                    <a:pt x="325999" y="0"/>
                    <a:pt x="348313" y="9243"/>
                    <a:pt x="364765" y="25695"/>
                  </a:cubicBezTo>
                  <a:cubicBezTo>
                    <a:pt x="381217" y="42147"/>
                    <a:pt x="390460" y="64461"/>
                    <a:pt x="390460" y="87728"/>
                  </a:cubicBezTo>
                  <a:lnTo>
                    <a:pt x="390460" y="87728"/>
                  </a:lnTo>
                  <a:cubicBezTo>
                    <a:pt x="390460" y="110995"/>
                    <a:pt x="381217" y="133309"/>
                    <a:pt x="364765" y="149761"/>
                  </a:cubicBezTo>
                  <a:cubicBezTo>
                    <a:pt x="348313" y="166213"/>
                    <a:pt x="325999" y="175456"/>
                    <a:pt x="302732" y="175456"/>
                  </a:cubicBezTo>
                  <a:lnTo>
                    <a:pt x="87728" y="175456"/>
                  </a:lnTo>
                  <a:cubicBezTo>
                    <a:pt x="64461" y="175456"/>
                    <a:pt x="42147" y="166213"/>
                    <a:pt x="25695" y="149761"/>
                  </a:cubicBezTo>
                  <a:cubicBezTo>
                    <a:pt x="9243" y="133309"/>
                    <a:pt x="0" y="110995"/>
                    <a:pt x="0" y="87728"/>
                  </a:cubicBezTo>
                  <a:lnTo>
                    <a:pt x="0" y="87728"/>
                  </a:lnTo>
                  <a:cubicBezTo>
                    <a:pt x="0" y="64461"/>
                    <a:pt x="9243" y="42147"/>
                    <a:pt x="25695" y="25695"/>
                  </a:cubicBezTo>
                  <a:cubicBezTo>
                    <a:pt x="42147" y="9243"/>
                    <a:pt x="64461" y="0"/>
                    <a:pt x="87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126AB0"/>
              </a:solidFill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390460" cy="232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19200" y="5792533"/>
            <a:ext cx="1679172" cy="666183"/>
            <a:chOff x="0" y="0"/>
            <a:chExt cx="442251" cy="17545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42251" cy="175456"/>
            </a:xfrm>
            <a:custGeom>
              <a:avLst/>
              <a:gdLst/>
              <a:ahLst/>
              <a:cxnLst/>
              <a:rect r="r" b="b" t="t" l="l"/>
              <a:pathLst>
                <a:path h="175456" w="442251">
                  <a:moveTo>
                    <a:pt x="87728" y="0"/>
                  </a:moveTo>
                  <a:lnTo>
                    <a:pt x="354523" y="0"/>
                  </a:lnTo>
                  <a:cubicBezTo>
                    <a:pt x="377790" y="0"/>
                    <a:pt x="400104" y="9243"/>
                    <a:pt x="416556" y="25695"/>
                  </a:cubicBezTo>
                  <a:cubicBezTo>
                    <a:pt x="433008" y="42147"/>
                    <a:pt x="442251" y="64461"/>
                    <a:pt x="442251" y="87728"/>
                  </a:cubicBezTo>
                  <a:lnTo>
                    <a:pt x="442251" y="87728"/>
                  </a:lnTo>
                  <a:cubicBezTo>
                    <a:pt x="442251" y="110995"/>
                    <a:pt x="433008" y="133309"/>
                    <a:pt x="416556" y="149761"/>
                  </a:cubicBezTo>
                  <a:cubicBezTo>
                    <a:pt x="400104" y="166213"/>
                    <a:pt x="377790" y="175456"/>
                    <a:pt x="354523" y="175456"/>
                  </a:cubicBezTo>
                  <a:lnTo>
                    <a:pt x="87728" y="175456"/>
                  </a:lnTo>
                  <a:cubicBezTo>
                    <a:pt x="64461" y="175456"/>
                    <a:pt x="42147" y="166213"/>
                    <a:pt x="25695" y="149761"/>
                  </a:cubicBezTo>
                  <a:cubicBezTo>
                    <a:pt x="9243" y="133309"/>
                    <a:pt x="0" y="110995"/>
                    <a:pt x="0" y="87728"/>
                  </a:cubicBezTo>
                  <a:lnTo>
                    <a:pt x="0" y="87728"/>
                  </a:lnTo>
                  <a:cubicBezTo>
                    <a:pt x="0" y="64461"/>
                    <a:pt x="9243" y="42147"/>
                    <a:pt x="25695" y="25695"/>
                  </a:cubicBezTo>
                  <a:cubicBezTo>
                    <a:pt x="42147" y="9243"/>
                    <a:pt x="64461" y="0"/>
                    <a:pt x="87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126AB0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442251" cy="232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219200" y="6677791"/>
            <a:ext cx="1679172" cy="666183"/>
            <a:chOff x="0" y="0"/>
            <a:chExt cx="442251" cy="17545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42251" cy="175456"/>
            </a:xfrm>
            <a:custGeom>
              <a:avLst/>
              <a:gdLst/>
              <a:ahLst/>
              <a:cxnLst/>
              <a:rect r="r" b="b" t="t" l="l"/>
              <a:pathLst>
                <a:path h="175456" w="442251">
                  <a:moveTo>
                    <a:pt x="87728" y="0"/>
                  </a:moveTo>
                  <a:lnTo>
                    <a:pt x="354523" y="0"/>
                  </a:lnTo>
                  <a:cubicBezTo>
                    <a:pt x="377790" y="0"/>
                    <a:pt x="400104" y="9243"/>
                    <a:pt x="416556" y="25695"/>
                  </a:cubicBezTo>
                  <a:cubicBezTo>
                    <a:pt x="433008" y="42147"/>
                    <a:pt x="442251" y="64461"/>
                    <a:pt x="442251" y="87728"/>
                  </a:cubicBezTo>
                  <a:lnTo>
                    <a:pt x="442251" y="87728"/>
                  </a:lnTo>
                  <a:cubicBezTo>
                    <a:pt x="442251" y="110995"/>
                    <a:pt x="433008" y="133309"/>
                    <a:pt x="416556" y="149761"/>
                  </a:cubicBezTo>
                  <a:cubicBezTo>
                    <a:pt x="400104" y="166213"/>
                    <a:pt x="377790" y="175456"/>
                    <a:pt x="354523" y="175456"/>
                  </a:cubicBezTo>
                  <a:lnTo>
                    <a:pt x="87728" y="175456"/>
                  </a:lnTo>
                  <a:cubicBezTo>
                    <a:pt x="64461" y="175456"/>
                    <a:pt x="42147" y="166213"/>
                    <a:pt x="25695" y="149761"/>
                  </a:cubicBezTo>
                  <a:cubicBezTo>
                    <a:pt x="9243" y="133309"/>
                    <a:pt x="0" y="110995"/>
                    <a:pt x="0" y="87728"/>
                  </a:cubicBezTo>
                  <a:lnTo>
                    <a:pt x="0" y="87728"/>
                  </a:lnTo>
                  <a:cubicBezTo>
                    <a:pt x="0" y="64461"/>
                    <a:pt x="9243" y="42147"/>
                    <a:pt x="25695" y="25695"/>
                  </a:cubicBezTo>
                  <a:cubicBezTo>
                    <a:pt x="42147" y="9243"/>
                    <a:pt x="64461" y="0"/>
                    <a:pt x="87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126AB0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442251" cy="232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453006" y="3220296"/>
            <a:ext cx="1229670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А: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«П?»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53006" y="4105554"/>
            <a:ext cx="1229670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А: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«П!»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36494" y="4993000"/>
            <a:ext cx="1247938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«П»,— а.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56479" y="5876069"/>
            <a:ext cx="1345247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«П?»— а.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95876" y="6761327"/>
            <a:ext cx="1326476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«П!»— а.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28700" y="7642225"/>
            <a:ext cx="14657314" cy="161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1" indent="-280670" lvl="1">
              <a:lnSpc>
                <a:spcPts val="4420"/>
              </a:lnSpc>
              <a:buFont typeface="Arial"/>
              <a:buChar char="•"/>
            </a:pPr>
            <a:r>
              <a:rPr lang="en-US" b="true" sz="26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Поміркуйте, які слова допомагають дійти згоди. </a:t>
            </a:r>
          </a:p>
          <a:p>
            <a:pPr algn="l" marL="561341" indent="-280670" lvl="1">
              <a:lnSpc>
                <a:spcPts val="4420"/>
              </a:lnSpc>
              <a:buFont typeface="Arial"/>
              <a:buChar char="•"/>
            </a:pPr>
            <a:r>
              <a:rPr lang="en-US" b="true" sz="26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Чи часто ви використовуєте подібні слова? </a:t>
            </a:r>
          </a:p>
          <a:p>
            <a:pPr algn="l" marL="561341" indent="-280670" lvl="1">
              <a:lnSpc>
                <a:spcPts val="4420"/>
              </a:lnSpc>
              <a:buFont typeface="Arial"/>
              <a:buChar char="•"/>
            </a:pPr>
            <a:r>
              <a:rPr lang="en-US" b="true" sz="26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Які ще фрази допомагають дійти згоди зі співрозмовником?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10251">
            <a:off x="-2158568" y="9251964"/>
            <a:ext cx="4715735" cy="4289354"/>
          </a:xfrm>
          <a:custGeom>
            <a:avLst/>
            <a:gdLst/>
            <a:ahLst/>
            <a:cxnLst/>
            <a:rect r="r" b="b" t="t" l="l"/>
            <a:pathLst>
              <a:path h="4289354" w="4715735">
                <a:moveTo>
                  <a:pt x="0" y="0"/>
                </a:moveTo>
                <a:lnTo>
                  <a:pt x="4715735" y="0"/>
                </a:lnTo>
                <a:lnTo>
                  <a:pt x="4715735" y="4289354"/>
                </a:lnTo>
                <a:lnTo>
                  <a:pt x="0" y="428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>
            <a:hlinkClick r:id="rId6" tooltip="https://www.youtube.com/watch?v=gxbVwujC9nQ"/>
          </p:cNvPr>
          <p:cNvSpPr/>
          <p:nvPr/>
        </p:nvSpPr>
        <p:spPr>
          <a:xfrm flipH="false" flipV="false" rot="0">
            <a:off x="8685455" y="1948717"/>
            <a:ext cx="4037725" cy="5023122"/>
          </a:xfrm>
          <a:custGeom>
            <a:avLst/>
            <a:gdLst/>
            <a:ahLst/>
            <a:cxnLst/>
            <a:rect r="r" b="b" t="t" l="l"/>
            <a:pathLst>
              <a:path h="5023122" w="4037725">
                <a:moveTo>
                  <a:pt x="0" y="0"/>
                </a:moveTo>
                <a:lnTo>
                  <a:pt x="4037725" y="0"/>
                </a:lnTo>
                <a:lnTo>
                  <a:pt x="4037725" y="5023122"/>
                </a:lnTo>
                <a:lnTo>
                  <a:pt x="0" y="502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852738">
            <a:off x="12471181" y="4577294"/>
            <a:ext cx="848127" cy="1198114"/>
          </a:xfrm>
          <a:custGeom>
            <a:avLst/>
            <a:gdLst/>
            <a:ahLst/>
            <a:cxnLst/>
            <a:rect r="r" b="b" t="t" l="l"/>
            <a:pathLst>
              <a:path h="1198114" w="848127">
                <a:moveTo>
                  <a:pt x="0" y="0"/>
                </a:moveTo>
                <a:lnTo>
                  <a:pt x="848127" y="0"/>
                </a:lnTo>
                <a:lnTo>
                  <a:pt x="848127" y="1198114"/>
                </a:lnTo>
                <a:lnTo>
                  <a:pt x="0" y="11981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19200" y="1165213"/>
            <a:ext cx="12027185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Прослухайте віршовану казку Галини Малик.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7228225"/>
            <a:ext cx="14934088" cy="149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2" indent="-259081" lvl="1">
              <a:lnSpc>
                <a:spcPts val="4080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Знайдіть у тексті речення із прямою мовою (за потреби послухайте запис повторно). </a:t>
            </a:r>
          </a:p>
          <a:p>
            <a:pPr algn="l" marL="518162" indent="-259081" lvl="1">
              <a:lnSpc>
                <a:spcPts val="4080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Обговоріть, які правила етикету порушено у виділених фразах. </a:t>
            </a:r>
          </a:p>
          <a:p>
            <a:pPr algn="l" marL="518162" indent="-259081" lvl="1">
              <a:lnSpc>
                <a:spcPts val="4080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Переробіть речення із прямою мовою так, щоб вони відповідали нормам етикету.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10251">
            <a:off x="-2158568" y="9251964"/>
            <a:ext cx="4715735" cy="4289354"/>
          </a:xfrm>
          <a:custGeom>
            <a:avLst/>
            <a:gdLst/>
            <a:ahLst/>
            <a:cxnLst/>
            <a:rect r="r" b="b" t="t" l="l"/>
            <a:pathLst>
              <a:path h="4289354" w="4715735">
                <a:moveTo>
                  <a:pt x="0" y="0"/>
                </a:moveTo>
                <a:lnTo>
                  <a:pt x="4715735" y="0"/>
                </a:lnTo>
                <a:lnTo>
                  <a:pt x="4715735" y="4289354"/>
                </a:lnTo>
                <a:lnTo>
                  <a:pt x="0" y="428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72721" y="5778652"/>
            <a:ext cx="5618764" cy="3954205"/>
          </a:xfrm>
          <a:custGeom>
            <a:avLst/>
            <a:gdLst/>
            <a:ahLst/>
            <a:cxnLst/>
            <a:rect r="r" b="b" t="t" l="l"/>
            <a:pathLst>
              <a:path h="3954205" w="5618764">
                <a:moveTo>
                  <a:pt x="0" y="0"/>
                </a:moveTo>
                <a:lnTo>
                  <a:pt x="5618764" y="0"/>
                </a:lnTo>
                <a:lnTo>
                  <a:pt x="5618764" y="3954205"/>
                </a:lnTo>
                <a:lnTo>
                  <a:pt x="0" y="39542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285483"/>
            <a:ext cx="10862868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Попрактикуйтеся!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547860"/>
            <a:ext cx="15408544" cy="2882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99"/>
              </a:lnSpc>
              <a:spcBef>
                <a:spcPct val="0"/>
              </a:spcBef>
            </a:pPr>
            <a:r>
              <a:rPr lang="en-US" b="true" sz="2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Ви</a:t>
            </a:r>
            <a:r>
              <a:rPr lang="en-US" b="true" sz="2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зателефонували своєму другові / подрузі, поговорили, розв’язали майже всі свої питання. Раптом переривається зв’язок. Ви</a:t>
            </a:r>
          </a:p>
          <a:p>
            <a:pPr algn="l" marL="561337" indent="-280669" lvl="1">
              <a:lnSpc>
                <a:spcPts val="389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 полегшенням зітхаєте і йдете займатися своїми справами</a:t>
            </a:r>
          </a:p>
          <a:p>
            <a:pPr algn="l" marL="561337" indent="-280669" lvl="1">
              <a:lnSpc>
                <a:spcPts val="389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намагаєтеся набрати номер ще раз</a:t>
            </a:r>
          </a:p>
          <a:p>
            <a:pPr algn="l" marL="561337" indent="-280669" lvl="1">
              <a:lnSpc>
                <a:spcPts val="389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чекаєте, поки ваш співрозмовник / співрозмовниця вам зателефонує сам / сама</a:t>
            </a:r>
          </a:p>
          <a:p>
            <a:pPr algn="l" marL="561337" indent="-280669" lvl="1">
              <a:lnSpc>
                <a:spcPts val="389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ображаєтеся, думаючи, що це з вами так некоректно перервали розмову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28491" y="1166548"/>
            <a:ext cx="6411288" cy="1261846"/>
            <a:chOff x="0" y="0"/>
            <a:chExt cx="1688570" cy="3323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88570" cy="332338"/>
            </a:xfrm>
            <a:custGeom>
              <a:avLst/>
              <a:gdLst/>
              <a:ahLst/>
              <a:cxnLst/>
              <a:rect r="r" b="b" t="t" l="l"/>
              <a:pathLst>
                <a:path h="332338" w="1688570">
                  <a:moveTo>
                    <a:pt x="61585" y="0"/>
                  </a:moveTo>
                  <a:lnTo>
                    <a:pt x="1626985" y="0"/>
                  </a:lnTo>
                  <a:cubicBezTo>
                    <a:pt x="1660997" y="0"/>
                    <a:pt x="1688570" y="27572"/>
                    <a:pt x="1688570" y="61585"/>
                  </a:cubicBezTo>
                  <a:lnTo>
                    <a:pt x="1688570" y="270753"/>
                  </a:lnTo>
                  <a:cubicBezTo>
                    <a:pt x="1688570" y="287087"/>
                    <a:pt x="1682081" y="302751"/>
                    <a:pt x="1670532" y="314300"/>
                  </a:cubicBezTo>
                  <a:cubicBezTo>
                    <a:pt x="1658982" y="325850"/>
                    <a:pt x="1643318" y="332338"/>
                    <a:pt x="1626985" y="332338"/>
                  </a:cubicBezTo>
                  <a:lnTo>
                    <a:pt x="61585" y="332338"/>
                  </a:lnTo>
                  <a:cubicBezTo>
                    <a:pt x="27572" y="332338"/>
                    <a:pt x="0" y="304766"/>
                    <a:pt x="0" y="270753"/>
                  </a:cubicBezTo>
                  <a:lnTo>
                    <a:pt x="0" y="61585"/>
                  </a:lnTo>
                  <a:cubicBezTo>
                    <a:pt x="0" y="45252"/>
                    <a:pt x="6488" y="29587"/>
                    <a:pt x="18038" y="18038"/>
                  </a:cubicBezTo>
                  <a:cubicBezTo>
                    <a:pt x="29587" y="6488"/>
                    <a:pt x="45252" y="0"/>
                    <a:pt x="61585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688570" cy="389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957906" y="6440962"/>
            <a:ext cx="3754695" cy="3846038"/>
          </a:xfrm>
          <a:custGeom>
            <a:avLst/>
            <a:gdLst/>
            <a:ahLst/>
            <a:cxnLst/>
            <a:rect r="r" b="b" t="t" l="l"/>
            <a:pathLst>
              <a:path h="3846038" w="3754695">
                <a:moveTo>
                  <a:pt x="0" y="0"/>
                </a:moveTo>
                <a:lnTo>
                  <a:pt x="3754694" y="0"/>
                </a:lnTo>
                <a:lnTo>
                  <a:pt x="3754694" y="3846038"/>
                </a:lnTo>
                <a:lnTo>
                  <a:pt x="0" y="3846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2969993"/>
            <a:ext cx="16230600" cy="3133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5" indent="-323848" lvl="1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Чи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траплялося вам, коли хтось у вашій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групі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спілкування негарно висловлювався, ображав когось, писав нісенітниці? Як ви на це 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реаг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ували?</a:t>
            </a:r>
          </a:p>
          <a:p>
            <a:pPr algn="l" marL="647695" indent="-323848" lvl="1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Чи цікавляться батьки вашою культурою спілкування в соцмережах? Як ви до цього ставитеся?</a:t>
            </a:r>
          </a:p>
          <a:p>
            <a:pPr algn="l" marL="647695" indent="-323848" lvl="1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Доповніть речення. 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 вважаю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«У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оц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мер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жах,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у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г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упах спіл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кув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анн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 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кож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ен…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78188" y="1323583"/>
            <a:ext cx="3511456" cy="813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7"/>
              </a:lnSpc>
            </a:pPr>
            <a:r>
              <a:rPr lang="en-US" sz="4741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Рефлексія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28491" y="1166548"/>
            <a:ext cx="7815405" cy="1261846"/>
            <a:chOff x="0" y="0"/>
            <a:chExt cx="2058378" cy="3323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58378" cy="332338"/>
            </a:xfrm>
            <a:custGeom>
              <a:avLst/>
              <a:gdLst/>
              <a:ahLst/>
              <a:cxnLst/>
              <a:rect r="r" b="b" t="t" l="l"/>
              <a:pathLst>
                <a:path h="332338" w="2058378">
                  <a:moveTo>
                    <a:pt x="50520" y="0"/>
                  </a:moveTo>
                  <a:lnTo>
                    <a:pt x="2007858" y="0"/>
                  </a:lnTo>
                  <a:cubicBezTo>
                    <a:pt x="2021257" y="0"/>
                    <a:pt x="2034107" y="5323"/>
                    <a:pt x="2043581" y="14797"/>
                  </a:cubicBezTo>
                  <a:cubicBezTo>
                    <a:pt x="2053055" y="24272"/>
                    <a:pt x="2058378" y="37122"/>
                    <a:pt x="2058378" y="50520"/>
                  </a:cubicBezTo>
                  <a:lnTo>
                    <a:pt x="2058378" y="281818"/>
                  </a:lnTo>
                  <a:cubicBezTo>
                    <a:pt x="2058378" y="309719"/>
                    <a:pt x="2035759" y="332338"/>
                    <a:pt x="2007858" y="332338"/>
                  </a:cubicBezTo>
                  <a:lnTo>
                    <a:pt x="50520" y="332338"/>
                  </a:lnTo>
                  <a:cubicBezTo>
                    <a:pt x="22619" y="332338"/>
                    <a:pt x="0" y="309719"/>
                    <a:pt x="0" y="281818"/>
                  </a:cubicBezTo>
                  <a:lnTo>
                    <a:pt x="0" y="50520"/>
                  </a:lnTo>
                  <a:cubicBezTo>
                    <a:pt x="0" y="22619"/>
                    <a:pt x="22619" y="0"/>
                    <a:pt x="50520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058378" cy="389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477405" y="4625246"/>
            <a:ext cx="3945064" cy="4114800"/>
          </a:xfrm>
          <a:custGeom>
            <a:avLst/>
            <a:gdLst/>
            <a:ahLst/>
            <a:cxnLst/>
            <a:rect r="r" b="b" t="t" l="l"/>
            <a:pathLst>
              <a:path h="4114800" w="3945064">
                <a:moveTo>
                  <a:pt x="0" y="0"/>
                </a:moveTo>
                <a:lnTo>
                  <a:pt x="3945065" y="0"/>
                </a:lnTo>
                <a:lnTo>
                  <a:pt x="39450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628491" y="3788582"/>
            <a:ext cx="13885584" cy="1146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Скласти мінітвір (3–4 речення) із використанням прямої мови,</a:t>
            </a:r>
          </a:p>
          <a:p>
            <a:pPr algn="l">
              <a:lnSpc>
                <a:spcPts val="475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 б непорозуміння виникло через уживання омонімів.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50030" y="1323583"/>
            <a:ext cx="6372326" cy="813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7"/>
              </a:lnSpc>
            </a:pPr>
            <a:r>
              <a:rPr lang="en-US" sz="4741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Домашнє завдання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DAGmTHtjww8</dc:identifier>
  <dcterms:modified xsi:type="dcterms:W3CDTF">2011-08-01T06:04:30Z</dcterms:modified>
  <cp:revision>1</cp:revision>
  <dc:title>УРОК 126</dc:title>
</cp:coreProperties>
</file>