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 Bold" charset="1" panose="00000800000000000000"/>
      <p:regular r:id="rId14"/>
    </p:embeddedFont>
    <p:embeddedFont>
      <p:font typeface="Montserrat" charset="1" panose="00000500000000000000"/>
      <p:regular r:id="rId15"/>
    </p:embeddedFont>
    <p:embeddedFont>
      <p:font typeface="Montserrat Italic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428174" y="5818966"/>
            <a:ext cx="7645351" cy="2563661"/>
            <a:chOff x="0" y="0"/>
            <a:chExt cx="2013590" cy="6752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13590" cy="675203"/>
            </a:xfrm>
            <a:custGeom>
              <a:avLst/>
              <a:gdLst/>
              <a:ahLst/>
              <a:cxnLst/>
              <a:rect r="r" b="b" t="t" l="l"/>
              <a:pathLst>
                <a:path h="675203" w="2013590">
                  <a:moveTo>
                    <a:pt x="51644" y="0"/>
                  </a:moveTo>
                  <a:lnTo>
                    <a:pt x="1961946" y="0"/>
                  </a:lnTo>
                  <a:cubicBezTo>
                    <a:pt x="1975643" y="0"/>
                    <a:pt x="1988779" y="5441"/>
                    <a:pt x="1998464" y="15126"/>
                  </a:cubicBezTo>
                  <a:cubicBezTo>
                    <a:pt x="2008149" y="24811"/>
                    <a:pt x="2013590" y="37947"/>
                    <a:pt x="2013590" y="51644"/>
                  </a:cubicBezTo>
                  <a:lnTo>
                    <a:pt x="2013590" y="623559"/>
                  </a:lnTo>
                  <a:cubicBezTo>
                    <a:pt x="2013590" y="652081"/>
                    <a:pt x="1990469" y="675203"/>
                    <a:pt x="1961946" y="675203"/>
                  </a:cubicBezTo>
                  <a:lnTo>
                    <a:pt x="51644" y="675203"/>
                  </a:lnTo>
                  <a:cubicBezTo>
                    <a:pt x="37947" y="675203"/>
                    <a:pt x="24811" y="669762"/>
                    <a:pt x="15126" y="660077"/>
                  </a:cubicBezTo>
                  <a:cubicBezTo>
                    <a:pt x="5441" y="650391"/>
                    <a:pt x="0" y="637256"/>
                    <a:pt x="0" y="623559"/>
                  </a:cubicBezTo>
                  <a:lnTo>
                    <a:pt x="0" y="51644"/>
                  </a:lnTo>
                  <a:cubicBezTo>
                    <a:pt x="0" y="37947"/>
                    <a:pt x="5441" y="24811"/>
                    <a:pt x="15126" y="15126"/>
                  </a:cubicBezTo>
                  <a:cubicBezTo>
                    <a:pt x="24811" y="5441"/>
                    <a:pt x="37947" y="0"/>
                    <a:pt x="51644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013590" cy="7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114663" y="1028700"/>
            <a:ext cx="1917725" cy="666338"/>
          </a:xfrm>
          <a:custGeom>
            <a:avLst/>
            <a:gdLst/>
            <a:ahLst/>
            <a:cxnLst/>
            <a:rect r="r" b="b" t="t" l="l"/>
            <a:pathLst>
              <a:path h="666338" w="1917725">
                <a:moveTo>
                  <a:pt x="0" y="0"/>
                </a:moveTo>
                <a:lnTo>
                  <a:pt x="1917725" y="0"/>
                </a:lnTo>
                <a:lnTo>
                  <a:pt x="1917725" y="666338"/>
                </a:lnTo>
                <a:lnTo>
                  <a:pt x="0" y="666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5614" y="1264663"/>
            <a:ext cx="7757675" cy="7757675"/>
          </a:xfrm>
          <a:custGeom>
            <a:avLst/>
            <a:gdLst/>
            <a:ahLst/>
            <a:cxnLst/>
            <a:rect r="r" b="b" t="t" l="l"/>
            <a:pathLst>
              <a:path h="7757675" w="7757675">
                <a:moveTo>
                  <a:pt x="0" y="0"/>
                </a:moveTo>
                <a:lnTo>
                  <a:pt x="7757675" y="0"/>
                </a:lnTo>
                <a:lnTo>
                  <a:pt x="7757675" y="7757674"/>
                </a:lnTo>
                <a:lnTo>
                  <a:pt x="0" y="775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58530" y="1987702"/>
            <a:ext cx="1829992" cy="666338"/>
          </a:xfrm>
          <a:custGeom>
            <a:avLst/>
            <a:gdLst/>
            <a:ahLst/>
            <a:cxnLst/>
            <a:rect r="r" b="b" t="t" l="l"/>
            <a:pathLst>
              <a:path h="666338" w="1829992">
                <a:moveTo>
                  <a:pt x="0" y="0"/>
                </a:moveTo>
                <a:lnTo>
                  <a:pt x="1829992" y="0"/>
                </a:lnTo>
                <a:lnTo>
                  <a:pt x="1829992" y="666339"/>
                </a:lnTo>
                <a:lnTo>
                  <a:pt x="0" y="66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29582" y="4414035"/>
            <a:ext cx="2457894" cy="2305952"/>
          </a:xfrm>
          <a:custGeom>
            <a:avLst/>
            <a:gdLst/>
            <a:ahLst/>
            <a:cxnLst/>
            <a:rect r="r" b="b" t="t" l="l"/>
            <a:pathLst>
              <a:path h="2305952" w="2457894">
                <a:moveTo>
                  <a:pt x="0" y="0"/>
                </a:moveTo>
                <a:lnTo>
                  <a:pt x="2457895" y="0"/>
                </a:lnTo>
                <a:lnTo>
                  <a:pt x="2457895" y="2305952"/>
                </a:lnTo>
                <a:lnTo>
                  <a:pt x="0" y="2305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783713" y="6400392"/>
            <a:ext cx="6614725" cy="1353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ПРЯМА МОВА. РОЗДІЛОВІ</a:t>
            </a:r>
          </a:p>
          <a:p>
            <a:pPr algn="l">
              <a:lnSpc>
                <a:spcPts val="3640"/>
              </a:lnSpc>
            </a:pPr>
            <a:r>
              <a:rPr lang="en-US" sz="26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ЗНАКИ В РЕЧЕННЯХ ІЗ ПРЯМОЮ МОВОЮ. КУЛЬТУРА СПІЛКУВАННЯ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256801" cy="1365567"/>
            <a:chOff x="0" y="0"/>
            <a:chExt cx="1911256" cy="359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1256" cy="359655"/>
            </a:xfrm>
            <a:custGeom>
              <a:avLst/>
              <a:gdLst/>
              <a:ahLst/>
              <a:cxnLst/>
              <a:rect r="r" b="b" t="t" l="l"/>
              <a:pathLst>
                <a:path h="359655" w="1911256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305246"/>
                  </a:lnTo>
                  <a:cubicBezTo>
                    <a:pt x="1911256" y="335295"/>
                    <a:pt x="1886896" y="359655"/>
                    <a:pt x="1856847" y="359655"/>
                  </a:cubicBezTo>
                  <a:lnTo>
                    <a:pt x="54409" y="359655"/>
                  </a:lnTo>
                  <a:cubicBezTo>
                    <a:pt x="24360" y="359655"/>
                    <a:pt x="0" y="335295"/>
                    <a:pt x="0" y="305246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911256" cy="416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8491" y="3434741"/>
            <a:ext cx="11226489" cy="4043723"/>
            <a:chOff x="0" y="0"/>
            <a:chExt cx="2956771" cy="10650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56771" cy="1065013"/>
            </a:xfrm>
            <a:custGeom>
              <a:avLst/>
              <a:gdLst/>
              <a:ahLst/>
              <a:cxnLst/>
              <a:rect r="r" b="b" t="t" l="l"/>
              <a:pathLst>
                <a:path h="1065013" w="2956771">
                  <a:moveTo>
                    <a:pt x="35170" y="0"/>
                  </a:moveTo>
                  <a:lnTo>
                    <a:pt x="2921601" y="0"/>
                  </a:lnTo>
                  <a:cubicBezTo>
                    <a:pt x="2930928" y="0"/>
                    <a:pt x="2939874" y="3705"/>
                    <a:pt x="2946470" y="10301"/>
                  </a:cubicBezTo>
                  <a:cubicBezTo>
                    <a:pt x="2953065" y="16897"/>
                    <a:pt x="2956771" y="25842"/>
                    <a:pt x="2956771" y="35170"/>
                  </a:cubicBezTo>
                  <a:lnTo>
                    <a:pt x="2956771" y="1029843"/>
                  </a:lnTo>
                  <a:cubicBezTo>
                    <a:pt x="2956771" y="1039171"/>
                    <a:pt x="2953065" y="1048117"/>
                    <a:pt x="2946470" y="1054712"/>
                  </a:cubicBezTo>
                  <a:cubicBezTo>
                    <a:pt x="2939874" y="1061308"/>
                    <a:pt x="2930928" y="1065013"/>
                    <a:pt x="2921601" y="1065013"/>
                  </a:cubicBezTo>
                  <a:lnTo>
                    <a:pt x="35170" y="1065013"/>
                  </a:lnTo>
                  <a:cubicBezTo>
                    <a:pt x="25842" y="1065013"/>
                    <a:pt x="16897" y="1061308"/>
                    <a:pt x="10301" y="1054712"/>
                  </a:cubicBezTo>
                  <a:cubicBezTo>
                    <a:pt x="3705" y="1048117"/>
                    <a:pt x="0" y="1039171"/>
                    <a:pt x="0" y="1029843"/>
                  </a:cubicBezTo>
                  <a:lnTo>
                    <a:pt x="0" y="35170"/>
                  </a:lnTo>
                  <a:cubicBezTo>
                    <a:pt x="0" y="25842"/>
                    <a:pt x="3705" y="16897"/>
                    <a:pt x="10301" y="10301"/>
                  </a:cubicBezTo>
                  <a:cubicBezTo>
                    <a:pt x="16897" y="3705"/>
                    <a:pt x="25842" y="0"/>
                    <a:pt x="351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956771" cy="1122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416436" y="5143500"/>
            <a:ext cx="3015026" cy="4114800"/>
          </a:xfrm>
          <a:custGeom>
            <a:avLst/>
            <a:gdLst/>
            <a:ahLst/>
            <a:cxnLst/>
            <a:rect r="r" b="b" t="t" l="l"/>
            <a:pathLst>
              <a:path h="4114800" w="3015026">
                <a:moveTo>
                  <a:pt x="0" y="0"/>
                </a:moveTo>
                <a:lnTo>
                  <a:pt x="3015026" y="0"/>
                </a:lnTo>
                <a:lnTo>
                  <a:pt x="3015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92973" y="1323583"/>
            <a:ext cx="6327837" cy="80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цьому уроці ми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07386" y="4133580"/>
            <a:ext cx="9313408" cy="2579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виробимо навички правильного вживання розділових знаків при прямій мові;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розвинемо критичне та образне мислення, зв’язне мовлення, навички роботи з текстом; 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зрозуміємо важливість культури спілкування.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323556" y="3480217"/>
            <a:ext cx="5964444" cy="6806783"/>
          </a:xfrm>
          <a:custGeom>
            <a:avLst/>
            <a:gdLst/>
            <a:ahLst/>
            <a:cxnLst/>
            <a:rect r="r" b="b" t="t" l="l"/>
            <a:pathLst>
              <a:path h="6806783" w="5964444">
                <a:moveTo>
                  <a:pt x="0" y="0"/>
                </a:moveTo>
                <a:lnTo>
                  <a:pt x="5964444" y="0"/>
                </a:lnTo>
                <a:lnTo>
                  <a:pt x="5964444" y="6806783"/>
                </a:lnTo>
                <a:lnTo>
                  <a:pt x="0" y="6806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20752" y="2543132"/>
            <a:ext cx="13346201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таке культура спілкування? Висловіть власні думки.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84200" y="2374888"/>
            <a:ext cx="1482526" cy="666183"/>
            <a:chOff x="0" y="0"/>
            <a:chExt cx="390460" cy="1754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0460" cy="175456"/>
            </a:xfrm>
            <a:custGeom>
              <a:avLst/>
              <a:gdLst/>
              <a:ahLst/>
              <a:cxnLst/>
              <a:rect r="r" b="b" t="t" l="l"/>
              <a:pathLst>
                <a:path h="175456" w="390460">
                  <a:moveTo>
                    <a:pt x="87728" y="0"/>
                  </a:moveTo>
                  <a:lnTo>
                    <a:pt x="302732" y="0"/>
                  </a:lnTo>
                  <a:cubicBezTo>
                    <a:pt x="325999" y="0"/>
                    <a:pt x="348313" y="9243"/>
                    <a:pt x="364765" y="25695"/>
                  </a:cubicBezTo>
                  <a:cubicBezTo>
                    <a:pt x="381217" y="42147"/>
                    <a:pt x="390460" y="64461"/>
                    <a:pt x="390460" y="87728"/>
                  </a:cubicBezTo>
                  <a:lnTo>
                    <a:pt x="390460" y="87728"/>
                  </a:lnTo>
                  <a:cubicBezTo>
                    <a:pt x="390460" y="110995"/>
                    <a:pt x="381217" y="133309"/>
                    <a:pt x="364765" y="149761"/>
                  </a:cubicBezTo>
                  <a:cubicBezTo>
                    <a:pt x="348313" y="166213"/>
                    <a:pt x="325999" y="175456"/>
                    <a:pt x="302732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90460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84200" y="4810409"/>
            <a:ext cx="1482526" cy="666183"/>
            <a:chOff x="0" y="0"/>
            <a:chExt cx="390460" cy="1754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0460" cy="175456"/>
            </a:xfrm>
            <a:custGeom>
              <a:avLst/>
              <a:gdLst/>
              <a:ahLst/>
              <a:cxnLst/>
              <a:rect r="r" b="b" t="t" l="l"/>
              <a:pathLst>
                <a:path h="175456" w="390460">
                  <a:moveTo>
                    <a:pt x="87728" y="0"/>
                  </a:moveTo>
                  <a:lnTo>
                    <a:pt x="302732" y="0"/>
                  </a:lnTo>
                  <a:cubicBezTo>
                    <a:pt x="325999" y="0"/>
                    <a:pt x="348313" y="9243"/>
                    <a:pt x="364765" y="25695"/>
                  </a:cubicBezTo>
                  <a:cubicBezTo>
                    <a:pt x="381217" y="42147"/>
                    <a:pt x="390460" y="64461"/>
                    <a:pt x="390460" y="87728"/>
                  </a:cubicBezTo>
                  <a:lnTo>
                    <a:pt x="390460" y="87728"/>
                  </a:lnTo>
                  <a:cubicBezTo>
                    <a:pt x="390460" y="110995"/>
                    <a:pt x="381217" y="133309"/>
                    <a:pt x="364765" y="149761"/>
                  </a:cubicBezTo>
                  <a:cubicBezTo>
                    <a:pt x="348313" y="166213"/>
                    <a:pt x="325999" y="175456"/>
                    <a:pt x="302732" y="175456"/>
                  </a:cubicBezTo>
                  <a:lnTo>
                    <a:pt x="87728" y="175456"/>
                  </a:lnTo>
                  <a:cubicBezTo>
                    <a:pt x="64461" y="175456"/>
                    <a:pt x="42147" y="166213"/>
                    <a:pt x="25695" y="149761"/>
                  </a:cubicBezTo>
                  <a:cubicBezTo>
                    <a:pt x="9243" y="133309"/>
                    <a:pt x="0" y="110995"/>
                    <a:pt x="0" y="87728"/>
                  </a:cubicBezTo>
                  <a:lnTo>
                    <a:pt x="0" y="87728"/>
                  </a:lnTo>
                  <a:cubicBezTo>
                    <a:pt x="0" y="64461"/>
                    <a:pt x="9243" y="42147"/>
                    <a:pt x="25695" y="25695"/>
                  </a:cubicBezTo>
                  <a:cubicBezTo>
                    <a:pt x="42147" y="9243"/>
                    <a:pt x="64461" y="0"/>
                    <a:pt x="87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90460" cy="23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246385" y="6486882"/>
            <a:ext cx="5041615" cy="3800118"/>
          </a:xfrm>
          <a:custGeom>
            <a:avLst/>
            <a:gdLst/>
            <a:ahLst/>
            <a:cxnLst/>
            <a:rect r="r" b="b" t="t" l="l"/>
            <a:pathLst>
              <a:path h="3800118" w="5041615">
                <a:moveTo>
                  <a:pt x="0" y="0"/>
                </a:moveTo>
                <a:lnTo>
                  <a:pt x="5041615" y="0"/>
                </a:lnTo>
                <a:lnTo>
                  <a:pt x="5041615" y="3800118"/>
                </a:lnTo>
                <a:lnTo>
                  <a:pt x="0" y="3800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94051" y="2458425"/>
            <a:ext cx="1234575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А: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«П?»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9200" y="1165213"/>
            <a:ext cx="12027185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Переробіть речення так, щоб вони відповідали схемам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32673" y="2308213"/>
            <a:ext cx="12669193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«Ви мені дуже допомогли, дякую!» — не міг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стримати захоплення Богдан. </a:t>
            </a:r>
          </a:p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«Як добре, що ви це запропонували», — зраділа пані М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арія. </a:t>
            </a:r>
          </a:p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«Пишаюся знайомством із Вами!» — відповів Микола Павлович.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89126" y="4884420"/>
            <a:ext cx="1234575" cy="43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«П»,— а.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32673" y="4610100"/>
            <a:ext cx="12005516" cy="2261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Бабуся промовила, задоволено розглядаючи відремонтований стіл: «Завжди дивуюся, які ж ви умільці в мене!» </a:t>
            </a:r>
          </a:p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Оленка звернулася до мами: «Яка смакота! І коли ти все встигаєш?» </a:t>
            </a:r>
          </a:p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Після виступу М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арія Іванівна сказала: «Діти, сьогодні ви мене дуже втішили».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89126" y="2785655"/>
            <a:ext cx="2427652" cy="1673450"/>
            <a:chOff x="0" y="0"/>
            <a:chExt cx="639382" cy="4407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9382" cy="440744"/>
            </a:xfrm>
            <a:custGeom>
              <a:avLst/>
              <a:gdLst/>
              <a:ahLst/>
              <a:cxnLst/>
              <a:rect r="r" b="b" t="t" l="l"/>
              <a:pathLst>
                <a:path h="440744" w="639382">
                  <a:moveTo>
                    <a:pt x="162642" y="0"/>
                  </a:moveTo>
                  <a:lnTo>
                    <a:pt x="476740" y="0"/>
                  </a:lnTo>
                  <a:cubicBezTo>
                    <a:pt x="566564" y="0"/>
                    <a:pt x="639382" y="72817"/>
                    <a:pt x="639382" y="162642"/>
                  </a:cubicBezTo>
                  <a:lnTo>
                    <a:pt x="639382" y="278102"/>
                  </a:lnTo>
                  <a:cubicBezTo>
                    <a:pt x="639382" y="367927"/>
                    <a:pt x="566564" y="440744"/>
                    <a:pt x="476740" y="440744"/>
                  </a:cubicBezTo>
                  <a:lnTo>
                    <a:pt x="162642" y="440744"/>
                  </a:lnTo>
                  <a:cubicBezTo>
                    <a:pt x="72817" y="440744"/>
                    <a:pt x="0" y="367927"/>
                    <a:pt x="0" y="278102"/>
                  </a:cubicBezTo>
                  <a:lnTo>
                    <a:pt x="0" y="162642"/>
                  </a:lnTo>
                  <a:cubicBezTo>
                    <a:pt x="0" y="72817"/>
                    <a:pt x="72817" y="0"/>
                    <a:pt x="162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126AB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639382" cy="4978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475649" y="6091894"/>
            <a:ext cx="3821876" cy="4195106"/>
          </a:xfrm>
          <a:custGeom>
            <a:avLst/>
            <a:gdLst/>
            <a:ahLst/>
            <a:cxnLst/>
            <a:rect r="r" b="b" t="t" l="l"/>
            <a:pathLst>
              <a:path h="4195106" w="3821876">
                <a:moveTo>
                  <a:pt x="0" y="0"/>
                </a:moveTo>
                <a:lnTo>
                  <a:pt x="3821876" y="0"/>
                </a:lnTo>
                <a:lnTo>
                  <a:pt x="3821876" y="4195106"/>
                </a:lnTo>
                <a:lnTo>
                  <a:pt x="0" y="4195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94051" y="2915625"/>
            <a:ext cx="2217801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«П,— а,— п». «П? — а.— П».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«П,— а: — П?»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9200" y="1165213"/>
            <a:ext cx="12027185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Переробіть речення так, щоб вони відповідали схемам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20931" y="2458425"/>
            <a:ext cx="11946809" cy="2261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Мені дуже прикро. Я маю іншу думку з цього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приводу. </a:t>
            </a:r>
            <a:r>
              <a:rPr lang="en-US" sz="24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(зізналась Юлія) </a:t>
            </a:r>
          </a:p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Ти впевнений, що правильно зрозумів? Думаю, варто перепитати Івана, що він м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ав на увазі. </a:t>
            </a:r>
            <a:r>
              <a:rPr lang="en-US" sz="24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(поцікавився Олексій) </a:t>
            </a:r>
          </a:p>
          <a:p>
            <a:pPr algn="l"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Друзі, пропоную обговорити цю ситуацію. Усі згодні? </a:t>
            </a:r>
            <a:r>
              <a:rPr lang="en-US" sz="24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(сказала Дарина і запитала)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5320213"/>
            <a:ext cx="14245830" cy="303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4080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Які з речень вправи можна вважати компліментами, а які похвалою?                   Яка між ними різниця? </a:t>
            </a:r>
          </a:p>
          <a:p>
            <a:pPr algn="l" marL="518162" indent="-259081" lvl="1">
              <a:lnSpc>
                <a:spcPts val="4080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Проведіть у класі обговорення: «Чи любите ви, коли вам говорять компліменти? Чи варто говорити компліменти людям, із якими спілкуємося?» </a:t>
            </a:r>
          </a:p>
          <a:p>
            <a:pPr algn="l" marL="518162" indent="-259081" lvl="1">
              <a:lnSpc>
                <a:spcPts val="4080"/>
              </a:lnSpc>
              <a:buFont typeface="Arial"/>
              <a:buChar char="•"/>
            </a:pPr>
            <a:r>
              <a:rPr lang="en-US" b="true" sz="24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Зробіть комплімент кому-небудь зі своїх однокласників та однокласниць, запишіть текст у формі смс-повідомлення.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2158568" y="925196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72721" y="3936421"/>
            <a:ext cx="4909197" cy="4114800"/>
          </a:xfrm>
          <a:custGeom>
            <a:avLst/>
            <a:gdLst/>
            <a:ahLst/>
            <a:cxnLst/>
            <a:rect r="r" b="b" t="t" l="l"/>
            <a:pathLst>
              <a:path h="4114800" w="4909197">
                <a:moveTo>
                  <a:pt x="0" y="0"/>
                </a:moveTo>
                <a:lnTo>
                  <a:pt x="4909198" y="0"/>
                </a:lnTo>
                <a:lnTo>
                  <a:pt x="4909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09853" y="1285483"/>
            <a:ext cx="1086286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Зверніть увагу!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9853" y="2581966"/>
            <a:ext cx="15605189" cy="2651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Мережевий</a:t>
            </a:r>
            <a:r>
              <a:rPr lang="en-US" b="true" sz="23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етикет, або нетикет</a:t>
            </a: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(netiquette; від англ. networketiquette) — це правила поведінки, спілкування, традиції у мережі «Інтернет».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Правило 1. </a:t>
            </a: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Пам’ятайте, що ви спілкуєтесь з людиною.</a:t>
            </a:r>
          </a:p>
          <a:p>
            <a:pPr algn="l">
              <a:lnSpc>
                <a:spcPts val="3599"/>
              </a:lnSpc>
              <a:spcBef>
                <a:spcPct val="0"/>
              </a:spcBef>
            </a:pPr>
          </a:p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Правило 2. </a:t>
            </a:r>
            <a:r>
              <a:rPr lang="en-US" sz="2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Дотримуйтеся тих самих стандартів поведінки, що і в реальному житті.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9853" y="7936704"/>
            <a:ext cx="15777253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1" indent="-280670" lvl="1">
              <a:lnSpc>
                <a:spcPts val="4420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Попрацюйте в парах. Знайдіть в інтернеті більше інформації про правила нетикету. Сформулюйте коротке повідомлення та презентуйте його перед класом.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6411288" cy="1261846"/>
            <a:chOff x="0" y="0"/>
            <a:chExt cx="1688570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8570" cy="332338"/>
            </a:xfrm>
            <a:custGeom>
              <a:avLst/>
              <a:gdLst/>
              <a:ahLst/>
              <a:cxnLst/>
              <a:rect r="r" b="b" t="t" l="l"/>
              <a:pathLst>
                <a:path h="332338" w="1688570">
                  <a:moveTo>
                    <a:pt x="61585" y="0"/>
                  </a:moveTo>
                  <a:lnTo>
                    <a:pt x="1626985" y="0"/>
                  </a:lnTo>
                  <a:cubicBezTo>
                    <a:pt x="1660997" y="0"/>
                    <a:pt x="1688570" y="27572"/>
                    <a:pt x="1688570" y="61585"/>
                  </a:cubicBezTo>
                  <a:lnTo>
                    <a:pt x="1688570" y="270753"/>
                  </a:lnTo>
                  <a:cubicBezTo>
                    <a:pt x="1688570" y="287087"/>
                    <a:pt x="1682081" y="302751"/>
                    <a:pt x="1670532" y="314300"/>
                  </a:cubicBezTo>
                  <a:cubicBezTo>
                    <a:pt x="1658982" y="325850"/>
                    <a:pt x="1643318" y="332338"/>
                    <a:pt x="1626985" y="332338"/>
                  </a:cubicBezTo>
                  <a:lnTo>
                    <a:pt x="61585" y="332338"/>
                  </a:lnTo>
                  <a:cubicBezTo>
                    <a:pt x="27572" y="332338"/>
                    <a:pt x="0" y="304766"/>
                    <a:pt x="0" y="270753"/>
                  </a:cubicBezTo>
                  <a:lnTo>
                    <a:pt x="0" y="61585"/>
                  </a:lnTo>
                  <a:cubicBezTo>
                    <a:pt x="0" y="45252"/>
                    <a:pt x="6488" y="29587"/>
                    <a:pt x="18038" y="18038"/>
                  </a:cubicBezTo>
                  <a:cubicBezTo>
                    <a:pt x="29587" y="6488"/>
                    <a:pt x="45252" y="0"/>
                    <a:pt x="61585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688570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957906" y="6440962"/>
            <a:ext cx="3754695" cy="3846038"/>
          </a:xfrm>
          <a:custGeom>
            <a:avLst/>
            <a:gdLst/>
            <a:ahLst/>
            <a:cxnLst/>
            <a:rect r="r" b="b" t="t" l="l"/>
            <a:pathLst>
              <a:path h="3846038" w="3754695">
                <a:moveTo>
                  <a:pt x="0" y="0"/>
                </a:moveTo>
                <a:lnTo>
                  <a:pt x="3754694" y="0"/>
                </a:lnTo>
                <a:lnTo>
                  <a:pt x="3754694" y="3846038"/>
                </a:lnTo>
                <a:lnTo>
                  <a:pt x="0" y="3846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969993"/>
            <a:ext cx="16230600" cy="313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траплялося вам, коли хтось у вашій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групі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спілкування негарно висловлювався, ображав когось, писав нісенітниці? Як ви на це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реаг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ували?</a:t>
            </a:r>
          </a:p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 цікавляться батьки вашою культурою спілкування в соцмережах? Як ви до цього ставитеся?</a:t>
            </a:r>
          </a:p>
          <a:p>
            <a:pPr algn="l" marL="647695" indent="-323848" lvl="1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Доповніть речення.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вважаю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«У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оц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мер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жах,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г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упах спіл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кув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анн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кож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ен…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78188" y="1323583"/>
            <a:ext cx="351145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Рефлексія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815405" cy="1261846"/>
            <a:chOff x="0" y="0"/>
            <a:chExt cx="2058378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58378" cy="332338"/>
            </a:xfrm>
            <a:custGeom>
              <a:avLst/>
              <a:gdLst/>
              <a:ahLst/>
              <a:cxnLst/>
              <a:rect r="r" b="b" t="t" l="l"/>
              <a:pathLst>
                <a:path h="332338" w="2058378">
                  <a:moveTo>
                    <a:pt x="50520" y="0"/>
                  </a:moveTo>
                  <a:lnTo>
                    <a:pt x="2007858" y="0"/>
                  </a:lnTo>
                  <a:cubicBezTo>
                    <a:pt x="2021257" y="0"/>
                    <a:pt x="2034107" y="5323"/>
                    <a:pt x="2043581" y="14797"/>
                  </a:cubicBezTo>
                  <a:cubicBezTo>
                    <a:pt x="2053055" y="24272"/>
                    <a:pt x="2058378" y="37122"/>
                    <a:pt x="2058378" y="50520"/>
                  </a:cubicBezTo>
                  <a:lnTo>
                    <a:pt x="2058378" y="281818"/>
                  </a:lnTo>
                  <a:cubicBezTo>
                    <a:pt x="2058378" y="309719"/>
                    <a:pt x="2035759" y="332338"/>
                    <a:pt x="2007858" y="332338"/>
                  </a:cubicBezTo>
                  <a:lnTo>
                    <a:pt x="50520" y="332338"/>
                  </a:lnTo>
                  <a:cubicBezTo>
                    <a:pt x="22619" y="332338"/>
                    <a:pt x="0" y="309719"/>
                    <a:pt x="0" y="281818"/>
                  </a:cubicBezTo>
                  <a:lnTo>
                    <a:pt x="0" y="50520"/>
                  </a:lnTo>
                  <a:cubicBezTo>
                    <a:pt x="0" y="22619"/>
                    <a:pt x="22619" y="0"/>
                    <a:pt x="50520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58378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961211" y="3912407"/>
            <a:ext cx="3945064" cy="4114800"/>
          </a:xfrm>
          <a:custGeom>
            <a:avLst/>
            <a:gdLst/>
            <a:ahLst/>
            <a:cxnLst/>
            <a:rect r="r" b="b" t="t" l="l"/>
            <a:pathLst>
              <a:path h="4114800" w="3945064">
                <a:moveTo>
                  <a:pt x="0" y="0"/>
                </a:moveTo>
                <a:lnTo>
                  <a:pt x="3945065" y="0"/>
                </a:lnTo>
                <a:lnTo>
                  <a:pt x="39450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28491" y="3788582"/>
            <a:ext cx="13885584" cy="546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Виконати вправу 395 (с. 250 підручника).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50030" y="1323583"/>
            <a:ext cx="637232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Домашнє завдання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DAGmS54uRUA</dc:identifier>
  <dcterms:modified xsi:type="dcterms:W3CDTF">2011-08-01T06:04:30Z</dcterms:modified>
  <cp:revision>1</cp:revision>
  <dc:title>УРОК 125</dc:title>
</cp:coreProperties>
</file>