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Montserrat Bold" charset="1" panose="00000800000000000000"/>
      <p:regular r:id="rId15"/>
    </p:embeddedFont>
    <p:embeddedFont>
      <p:font typeface="Montserrat" charset="1" panose="000005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pn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Relationship Id="rId7" Target="../media/image1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19.png" Type="http://schemas.openxmlformats.org/officeDocument/2006/relationships/image"/><Relationship Id="rId6" Target="https://wordwall.net/resource/91232017" TargetMode="External" Type="http://schemas.openxmlformats.org/officeDocument/2006/relationships/hyperlink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23.png" Type="http://schemas.openxmlformats.org/officeDocument/2006/relationships/image"/><Relationship Id="rId6" Target="../media/image2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6515" y="554143"/>
            <a:ext cx="17094970" cy="9178714"/>
            <a:chOff x="0" y="0"/>
            <a:chExt cx="1790719" cy="961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0719" cy="961481"/>
            </a:xfrm>
            <a:custGeom>
              <a:avLst/>
              <a:gdLst/>
              <a:ahLst/>
              <a:cxnLst/>
              <a:rect r="r" b="b" t="t" l="l"/>
              <a:pathLst>
                <a:path h="961481" w="1790719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790719" cy="1104356"/>
            </a:xfrm>
            <a:prstGeom prst="rect">
              <a:avLst/>
            </a:prstGeom>
          </p:spPr>
          <p:txBody>
            <a:bodyPr anchor="ctr" rtlCol="false" tIns="127726" lIns="127726" bIns="127726" rIns="127726"/>
            <a:lstStyle/>
            <a:p>
              <a:pPr algn="ctr">
                <a:lnSpc>
                  <a:spcPts val="792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428174" y="5818966"/>
            <a:ext cx="7645351" cy="2563661"/>
            <a:chOff x="0" y="0"/>
            <a:chExt cx="2013590" cy="6752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013590" cy="675203"/>
            </a:xfrm>
            <a:custGeom>
              <a:avLst/>
              <a:gdLst/>
              <a:ahLst/>
              <a:cxnLst/>
              <a:rect r="r" b="b" t="t" l="l"/>
              <a:pathLst>
                <a:path h="675203" w="2013590">
                  <a:moveTo>
                    <a:pt x="51644" y="0"/>
                  </a:moveTo>
                  <a:lnTo>
                    <a:pt x="1961946" y="0"/>
                  </a:lnTo>
                  <a:cubicBezTo>
                    <a:pt x="1975643" y="0"/>
                    <a:pt x="1988779" y="5441"/>
                    <a:pt x="1998464" y="15126"/>
                  </a:cubicBezTo>
                  <a:cubicBezTo>
                    <a:pt x="2008149" y="24811"/>
                    <a:pt x="2013590" y="37947"/>
                    <a:pt x="2013590" y="51644"/>
                  </a:cubicBezTo>
                  <a:lnTo>
                    <a:pt x="2013590" y="623559"/>
                  </a:lnTo>
                  <a:cubicBezTo>
                    <a:pt x="2013590" y="652081"/>
                    <a:pt x="1990469" y="675203"/>
                    <a:pt x="1961946" y="675203"/>
                  </a:cubicBezTo>
                  <a:lnTo>
                    <a:pt x="51644" y="675203"/>
                  </a:lnTo>
                  <a:cubicBezTo>
                    <a:pt x="37947" y="675203"/>
                    <a:pt x="24811" y="669762"/>
                    <a:pt x="15126" y="660077"/>
                  </a:cubicBezTo>
                  <a:cubicBezTo>
                    <a:pt x="5441" y="650391"/>
                    <a:pt x="0" y="637256"/>
                    <a:pt x="0" y="623559"/>
                  </a:cubicBezTo>
                  <a:lnTo>
                    <a:pt x="0" y="51644"/>
                  </a:lnTo>
                  <a:cubicBezTo>
                    <a:pt x="0" y="37947"/>
                    <a:pt x="5441" y="24811"/>
                    <a:pt x="15126" y="15126"/>
                  </a:cubicBezTo>
                  <a:cubicBezTo>
                    <a:pt x="24811" y="5441"/>
                    <a:pt x="37947" y="0"/>
                    <a:pt x="51644" y="0"/>
                  </a:cubicBezTo>
                  <a:close/>
                </a:path>
              </a:pathLst>
            </a:custGeom>
            <a:solidFill>
              <a:srgbClr val="A2256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2013590" cy="7323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5114663" y="1028700"/>
            <a:ext cx="1917725" cy="666338"/>
          </a:xfrm>
          <a:custGeom>
            <a:avLst/>
            <a:gdLst/>
            <a:ahLst/>
            <a:cxnLst/>
            <a:rect r="r" b="b" t="t" l="l"/>
            <a:pathLst>
              <a:path h="666338" w="1917725">
                <a:moveTo>
                  <a:pt x="0" y="0"/>
                </a:moveTo>
                <a:lnTo>
                  <a:pt x="1917725" y="0"/>
                </a:lnTo>
                <a:lnTo>
                  <a:pt x="1917725" y="666338"/>
                </a:lnTo>
                <a:lnTo>
                  <a:pt x="0" y="6663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85614" y="1264663"/>
            <a:ext cx="7757675" cy="7757675"/>
          </a:xfrm>
          <a:custGeom>
            <a:avLst/>
            <a:gdLst/>
            <a:ahLst/>
            <a:cxnLst/>
            <a:rect r="r" b="b" t="t" l="l"/>
            <a:pathLst>
              <a:path h="7757675" w="7757675">
                <a:moveTo>
                  <a:pt x="0" y="0"/>
                </a:moveTo>
                <a:lnTo>
                  <a:pt x="7757675" y="0"/>
                </a:lnTo>
                <a:lnTo>
                  <a:pt x="7757675" y="7757674"/>
                </a:lnTo>
                <a:lnTo>
                  <a:pt x="0" y="77576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158530" y="1987702"/>
            <a:ext cx="1829992" cy="666338"/>
          </a:xfrm>
          <a:custGeom>
            <a:avLst/>
            <a:gdLst/>
            <a:ahLst/>
            <a:cxnLst/>
            <a:rect r="r" b="b" t="t" l="l"/>
            <a:pathLst>
              <a:path h="666338" w="1829992">
                <a:moveTo>
                  <a:pt x="0" y="0"/>
                </a:moveTo>
                <a:lnTo>
                  <a:pt x="1829992" y="0"/>
                </a:lnTo>
                <a:lnTo>
                  <a:pt x="1829992" y="666339"/>
                </a:lnTo>
                <a:lnTo>
                  <a:pt x="0" y="6663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323871" y="3122716"/>
            <a:ext cx="4790792" cy="2784648"/>
          </a:xfrm>
          <a:custGeom>
            <a:avLst/>
            <a:gdLst/>
            <a:ahLst/>
            <a:cxnLst/>
            <a:rect r="r" b="b" t="t" l="l"/>
            <a:pathLst>
              <a:path h="2784648" w="4790792">
                <a:moveTo>
                  <a:pt x="0" y="0"/>
                </a:moveTo>
                <a:lnTo>
                  <a:pt x="4790792" y="0"/>
                </a:lnTo>
                <a:lnTo>
                  <a:pt x="4790792" y="2784648"/>
                </a:lnTo>
                <a:lnTo>
                  <a:pt x="0" y="2784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8906617" y="5943192"/>
            <a:ext cx="6688467" cy="2267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b="true">
                <a:solidFill>
                  <a:srgbClr val="FAF8F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Кома між частинами складного речення, з’єднаними безсполучниковим і сполучниковим зв’язком. </a:t>
            </a:r>
          </a:p>
          <a:p>
            <a:pPr algn="l">
              <a:lnSpc>
                <a:spcPts val="3640"/>
              </a:lnSpc>
            </a:pPr>
            <a:r>
              <a:rPr lang="en-US" sz="2600" b="true">
                <a:solidFill>
                  <a:srgbClr val="FAF8F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НАЦІОНАЛЬНА ЇЖА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6515" y="554143"/>
            <a:ext cx="17094970" cy="9178714"/>
            <a:chOff x="0" y="0"/>
            <a:chExt cx="1790719" cy="961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0719" cy="961481"/>
            </a:xfrm>
            <a:custGeom>
              <a:avLst/>
              <a:gdLst/>
              <a:ahLst/>
              <a:cxnLst/>
              <a:rect r="r" b="b" t="t" l="l"/>
              <a:pathLst>
                <a:path h="961481" w="1790719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790719" cy="1104356"/>
            </a:xfrm>
            <a:prstGeom prst="rect">
              <a:avLst/>
            </a:prstGeom>
          </p:spPr>
          <p:txBody>
            <a:bodyPr anchor="ctr" rtlCol="false" tIns="127726" lIns="127726" bIns="127726" rIns="127726"/>
            <a:lstStyle/>
            <a:p>
              <a:pPr algn="ctr">
                <a:lnSpc>
                  <a:spcPts val="79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534956" y="914264"/>
            <a:ext cx="1452151" cy="504569"/>
          </a:xfrm>
          <a:custGeom>
            <a:avLst/>
            <a:gdLst/>
            <a:ahLst/>
            <a:cxnLst/>
            <a:rect r="r" b="b" t="t" l="l"/>
            <a:pathLst>
              <a:path h="504569" w="1452151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628491" y="1166548"/>
            <a:ext cx="7256801" cy="1365567"/>
            <a:chOff x="0" y="0"/>
            <a:chExt cx="1911256" cy="3596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11256" cy="359655"/>
            </a:xfrm>
            <a:custGeom>
              <a:avLst/>
              <a:gdLst/>
              <a:ahLst/>
              <a:cxnLst/>
              <a:rect r="r" b="b" t="t" l="l"/>
              <a:pathLst>
                <a:path h="359655" w="1911256">
                  <a:moveTo>
                    <a:pt x="54409" y="0"/>
                  </a:moveTo>
                  <a:lnTo>
                    <a:pt x="1856847" y="0"/>
                  </a:lnTo>
                  <a:cubicBezTo>
                    <a:pt x="1871277" y="0"/>
                    <a:pt x="1885116" y="5732"/>
                    <a:pt x="1895320" y="15936"/>
                  </a:cubicBezTo>
                  <a:cubicBezTo>
                    <a:pt x="1905524" y="26140"/>
                    <a:pt x="1911256" y="39979"/>
                    <a:pt x="1911256" y="54409"/>
                  </a:cubicBezTo>
                  <a:lnTo>
                    <a:pt x="1911256" y="305246"/>
                  </a:lnTo>
                  <a:cubicBezTo>
                    <a:pt x="1911256" y="335295"/>
                    <a:pt x="1886896" y="359655"/>
                    <a:pt x="1856847" y="359655"/>
                  </a:cubicBezTo>
                  <a:lnTo>
                    <a:pt x="54409" y="359655"/>
                  </a:lnTo>
                  <a:cubicBezTo>
                    <a:pt x="24360" y="359655"/>
                    <a:pt x="0" y="335295"/>
                    <a:pt x="0" y="305246"/>
                  </a:cubicBezTo>
                  <a:lnTo>
                    <a:pt x="0" y="54409"/>
                  </a:lnTo>
                  <a:cubicBezTo>
                    <a:pt x="0" y="39979"/>
                    <a:pt x="5732" y="26140"/>
                    <a:pt x="15936" y="15936"/>
                  </a:cubicBezTo>
                  <a:cubicBezTo>
                    <a:pt x="26140" y="5732"/>
                    <a:pt x="39979" y="0"/>
                    <a:pt x="54409" y="0"/>
                  </a:cubicBezTo>
                  <a:close/>
                </a:path>
              </a:pathLst>
            </a:custGeom>
            <a:solidFill>
              <a:srgbClr val="A2256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911256" cy="416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628491" y="3434741"/>
            <a:ext cx="12062231" cy="4043723"/>
            <a:chOff x="0" y="0"/>
            <a:chExt cx="3176884" cy="106501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176884" cy="1065013"/>
            </a:xfrm>
            <a:custGeom>
              <a:avLst/>
              <a:gdLst/>
              <a:ahLst/>
              <a:cxnLst/>
              <a:rect r="r" b="b" t="t" l="l"/>
              <a:pathLst>
                <a:path h="1065013" w="3176884">
                  <a:moveTo>
                    <a:pt x="32733" y="0"/>
                  </a:moveTo>
                  <a:lnTo>
                    <a:pt x="3144150" y="0"/>
                  </a:lnTo>
                  <a:cubicBezTo>
                    <a:pt x="3162228" y="0"/>
                    <a:pt x="3176884" y="14655"/>
                    <a:pt x="3176884" y="32733"/>
                  </a:cubicBezTo>
                  <a:lnTo>
                    <a:pt x="3176884" y="1032280"/>
                  </a:lnTo>
                  <a:cubicBezTo>
                    <a:pt x="3176884" y="1050358"/>
                    <a:pt x="3162228" y="1065013"/>
                    <a:pt x="3144150" y="1065013"/>
                  </a:cubicBezTo>
                  <a:lnTo>
                    <a:pt x="32733" y="1065013"/>
                  </a:lnTo>
                  <a:cubicBezTo>
                    <a:pt x="14655" y="1065013"/>
                    <a:pt x="0" y="1050358"/>
                    <a:pt x="0" y="1032280"/>
                  </a:cubicBezTo>
                  <a:lnTo>
                    <a:pt x="0" y="32733"/>
                  </a:lnTo>
                  <a:cubicBezTo>
                    <a:pt x="0" y="14655"/>
                    <a:pt x="14655" y="0"/>
                    <a:pt x="3273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3176884" cy="11221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4416436" y="5143500"/>
            <a:ext cx="3015026" cy="4114800"/>
          </a:xfrm>
          <a:custGeom>
            <a:avLst/>
            <a:gdLst/>
            <a:ahLst/>
            <a:cxnLst/>
            <a:rect r="r" b="b" t="t" l="l"/>
            <a:pathLst>
              <a:path h="4114800" w="3015026">
                <a:moveTo>
                  <a:pt x="0" y="0"/>
                </a:moveTo>
                <a:lnTo>
                  <a:pt x="3015026" y="0"/>
                </a:lnTo>
                <a:lnTo>
                  <a:pt x="30150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092973" y="1323583"/>
            <a:ext cx="6327837" cy="807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637"/>
              </a:lnSpc>
            </a:pPr>
            <a:r>
              <a:rPr lang="en-US" sz="4741" b="true">
                <a:solidFill>
                  <a:srgbClr val="FAF8F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На цьому уроці ми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944052" y="3576675"/>
            <a:ext cx="11058634" cy="3627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8" indent="-302259" lvl="1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навчимося розрізняти просте речення та складне;</a:t>
            </a:r>
          </a:p>
          <a:p>
            <a:pPr algn="l" marL="604518" indent="-302259" lvl="1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виробимо навички правильного вживання розділових знаків у складних реченнях;</a:t>
            </a:r>
          </a:p>
          <a:p>
            <a:pPr algn="l" marL="604518" indent="-302259" lvl="1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розвинемо критичне та образне мислення, зв’язне мовлення, навички роботи з текстом; </a:t>
            </a:r>
          </a:p>
          <a:p>
            <a:pPr algn="l" marL="604518" indent="-302259" lvl="1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зрозуміємо важливість здорового харчування та дотримання традицій національної кухні.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6515" y="554143"/>
            <a:ext cx="17094970" cy="9178714"/>
            <a:chOff x="0" y="0"/>
            <a:chExt cx="1790719" cy="961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0719" cy="961481"/>
            </a:xfrm>
            <a:custGeom>
              <a:avLst/>
              <a:gdLst/>
              <a:ahLst/>
              <a:cxnLst/>
              <a:rect r="r" b="b" t="t" l="l"/>
              <a:pathLst>
                <a:path h="961481" w="1790719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790719" cy="1104356"/>
            </a:xfrm>
            <a:prstGeom prst="rect">
              <a:avLst/>
            </a:prstGeom>
          </p:spPr>
          <p:txBody>
            <a:bodyPr anchor="ctr" rtlCol="false" tIns="127726" lIns="127726" bIns="127726" rIns="127726"/>
            <a:lstStyle/>
            <a:p>
              <a:pPr algn="ctr">
                <a:lnSpc>
                  <a:spcPts val="79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534956" y="914264"/>
            <a:ext cx="1452151" cy="504569"/>
          </a:xfrm>
          <a:custGeom>
            <a:avLst/>
            <a:gdLst/>
            <a:ahLst/>
            <a:cxnLst/>
            <a:rect r="r" b="b" t="t" l="l"/>
            <a:pathLst>
              <a:path h="504569" w="1452151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638764" y="3214491"/>
            <a:ext cx="7620536" cy="6410776"/>
          </a:xfrm>
          <a:custGeom>
            <a:avLst/>
            <a:gdLst/>
            <a:ahLst/>
            <a:cxnLst/>
            <a:rect r="r" b="b" t="t" l="l"/>
            <a:pathLst>
              <a:path h="6410776" w="7620536">
                <a:moveTo>
                  <a:pt x="0" y="0"/>
                </a:moveTo>
                <a:lnTo>
                  <a:pt x="7620536" y="0"/>
                </a:lnTo>
                <a:lnTo>
                  <a:pt x="7620536" y="6410776"/>
                </a:lnTo>
                <a:lnTo>
                  <a:pt x="0" y="64107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20752" y="2690616"/>
            <a:ext cx="12535040" cy="523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29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Які традиційні страви українців ви знаєте?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6515" y="554143"/>
            <a:ext cx="17094970" cy="9178714"/>
            <a:chOff x="0" y="0"/>
            <a:chExt cx="1790719" cy="961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0719" cy="961481"/>
            </a:xfrm>
            <a:custGeom>
              <a:avLst/>
              <a:gdLst/>
              <a:ahLst/>
              <a:cxnLst/>
              <a:rect r="r" b="b" t="t" l="l"/>
              <a:pathLst>
                <a:path h="961481" w="1790719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790719" cy="1104356"/>
            </a:xfrm>
            <a:prstGeom prst="rect">
              <a:avLst/>
            </a:prstGeom>
          </p:spPr>
          <p:txBody>
            <a:bodyPr anchor="ctr" rtlCol="false" tIns="127726" lIns="127726" bIns="127726" rIns="127726"/>
            <a:lstStyle/>
            <a:p>
              <a:pPr algn="ctr">
                <a:lnSpc>
                  <a:spcPts val="79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534956" y="914264"/>
            <a:ext cx="1452151" cy="504569"/>
          </a:xfrm>
          <a:custGeom>
            <a:avLst/>
            <a:gdLst/>
            <a:ahLst/>
            <a:cxnLst/>
            <a:rect r="r" b="b" t="t" l="l"/>
            <a:pathLst>
              <a:path h="504569" w="1452151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610251">
            <a:off x="-2158568" y="9251964"/>
            <a:ext cx="4715735" cy="4289354"/>
          </a:xfrm>
          <a:custGeom>
            <a:avLst/>
            <a:gdLst/>
            <a:ahLst/>
            <a:cxnLst/>
            <a:rect r="r" b="b" t="t" l="l"/>
            <a:pathLst>
              <a:path h="4289354" w="4715735">
                <a:moveTo>
                  <a:pt x="0" y="0"/>
                </a:moveTo>
                <a:lnTo>
                  <a:pt x="4715735" y="0"/>
                </a:lnTo>
                <a:lnTo>
                  <a:pt x="4715735" y="4289354"/>
                </a:lnTo>
                <a:lnTo>
                  <a:pt x="0" y="42893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219200" y="2841613"/>
            <a:ext cx="14499107" cy="666183"/>
            <a:chOff x="0" y="0"/>
            <a:chExt cx="3818695" cy="17545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818695" cy="175456"/>
            </a:xfrm>
            <a:custGeom>
              <a:avLst/>
              <a:gdLst/>
              <a:ahLst/>
              <a:cxnLst/>
              <a:rect r="r" b="b" t="t" l="l"/>
              <a:pathLst>
                <a:path h="175456" w="3818695">
                  <a:moveTo>
                    <a:pt x="27232" y="0"/>
                  </a:moveTo>
                  <a:lnTo>
                    <a:pt x="3791463" y="0"/>
                  </a:lnTo>
                  <a:cubicBezTo>
                    <a:pt x="3798685" y="0"/>
                    <a:pt x="3805612" y="2869"/>
                    <a:pt x="3810719" y="7976"/>
                  </a:cubicBezTo>
                  <a:cubicBezTo>
                    <a:pt x="3815826" y="13083"/>
                    <a:pt x="3818695" y="20010"/>
                    <a:pt x="3818695" y="27232"/>
                  </a:cubicBezTo>
                  <a:lnTo>
                    <a:pt x="3818695" y="148224"/>
                  </a:lnTo>
                  <a:cubicBezTo>
                    <a:pt x="3818695" y="155446"/>
                    <a:pt x="3815826" y="162373"/>
                    <a:pt x="3810719" y="167480"/>
                  </a:cubicBezTo>
                  <a:cubicBezTo>
                    <a:pt x="3805612" y="172586"/>
                    <a:pt x="3798685" y="175456"/>
                    <a:pt x="3791463" y="175456"/>
                  </a:cubicBezTo>
                  <a:lnTo>
                    <a:pt x="27232" y="175456"/>
                  </a:lnTo>
                  <a:cubicBezTo>
                    <a:pt x="20010" y="175456"/>
                    <a:pt x="13083" y="172586"/>
                    <a:pt x="7976" y="167480"/>
                  </a:cubicBezTo>
                  <a:cubicBezTo>
                    <a:pt x="2869" y="162373"/>
                    <a:pt x="0" y="155446"/>
                    <a:pt x="0" y="148224"/>
                  </a:cubicBezTo>
                  <a:lnTo>
                    <a:pt x="0" y="27232"/>
                  </a:lnTo>
                  <a:cubicBezTo>
                    <a:pt x="0" y="20010"/>
                    <a:pt x="2869" y="13083"/>
                    <a:pt x="7976" y="7976"/>
                  </a:cubicBezTo>
                  <a:cubicBezTo>
                    <a:pt x="13083" y="2869"/>
                    <a:pt x="20010" y="0"/>
                    <a:pt x="2723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126AB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3818695" cy="2326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3505883" y="4028987"/>
            <a:ext cx="12951372" cy="1320935"/>
            <a:chOff x="0" y="0"/>
            <a:chExt cx="3411061" cy="34790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411061" cy="347901"/>
            </a:xfrm>
            <a:custGeom>
              <a:avLst/>
              <a:gdLst/>
              <a:ahLst/>
              <a:cxnLst/>
              <a:rect r="r" b="b" t="t" l="l"/>
              <a:pathLst>
                <a:path h="347901" w="3411061">
                  <a:moveTo>
                    <a:pt x="30486" y="0"/>
                  </a:moveTo>
                  <a:lnTo>
                    <a:pt x="3380575" y="0"/>
                  </a:lnTo>
                  <a:cubicBezTo>
                    <a:pt x="3388661" y="0"/>
                    <a:pt x="3396415" y="3212"/>
                    <a:pt x="3402132" y="8929"/>
                  </a:cubicBezTo>
                  <a:cubicBezTo>
                    <a:pt x="3407849" y="14646"/>
                    <a:pt x="3411061" y="22401"/>
                    <a:pt x="3411061" y="30486"/>
                  </a:cubicBezTo>
                  <a:lnTo>
                    <a:pt x="3411061" y="317415"/>
                  </a:lnTo>
                  <a:cubicBezTo>
                    <a:pt x="3411061" y="334252"/>
                    <a:pt x="3397412" y="347901"/>
                    <a:pt x="3380575" y="347901"/>
                  </a:cubicBezTo>
                  <a:lnTo>
                    <a:pt x="30486" y="347901"/>
                  </a:lnTo>
                  <a:cubicBezTo>
                    <a:pt x="13649" y="347901"/>
                    <a:pt x="0" y="334252"/>
                    <a:pt x="0" y="317415"/>
                  </a:cubicBezTo>
                  <a:lnTo>
                    <a:pt x="0" y="30486"/>
                  </a:lnTo>
                  <a:cubicBezTo>
                    <a:pt x="0" y="13649"/>
                    <a:pt x="13649" y="0"/>
                    <a:pt x="3048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A2256F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3411061" cy="4050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219200" y="5871113"/>
            <a:ext cx="14315756" cy="1066994"/>
            <a:chOff x="0" y="0"/>
            <a:chExt cx="3770405" cy="28101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770405" cy="281019"/>
            </a:xfrm>
            <a:custGeom>
              <a:avLst/>
              <a:gdLst/>
              <a:ahLst/>
              <a:cxnLst/>
              <a:rect r="r" b="b" t="t" l="l"/>
              <a:pathLst>
                <a:path h="281019" w="3770405">
                  <a:moveTo>
                    <a:pt x="27581" y="0"/>
                  </a:moveTo>
                  <a:lnTo>
                    <a:pt x="3742824" y="0"/>
                  </a:lnTo>
                  <a:cubicBezTo>
                    <a:pt x="3758057" y="0"/>
                    <a:pt x="3770405" y="12348"/>
                    <a:pt x="3770405" y="27581"/>
                  </a:cubicBezTo>
                  <a:lnTo>
                    <a:pt x="3770405" y="253438"/>
                  </a:lnTo>
                  <a:cubicBezTo>
                    <a:pt x="3770405" y="268671"/>
                    <a:pt x="3758057" y="281019"/>
                    <a:pt x="3742824" y="281019"/>
                  </a:cubicBezTo>
                  <a:lnTo>
                    <a:pt x="27581" y="281019"/>
                  </a:lnTo>
                  <a:cubicBezTo>
                    <a:pt x="12348" y="281019"/>
                    <a:pt x="0" y="268671"/>
                    <a:pt x="0" y="253438"/>
                  </a:cubicBezTo>
                  <a:lnTo>
                    <a:pt x="0" y="27581"/>
                  </a:lnTo>
                  <a:cubicBezTo>
                    <a:pt x="0" y="12348"/>
                    <a:pt x="12348" y="0"/>
                    <a:pt x="2758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126AB0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3770405" cy="3381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3232673" y="7368394"/>
            <a:ext cx="12738673" cy="686092"/>
            <a:chOff x="0" y="0"/>
            <a:chExt cx="3355041" cy="18069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355041" cy="180699"/>
            </a:xfrm>
            <a:custGeom>
              <a:avLst/>
              <a:gdLst/>
              <a:ahLst/>
              <a:cxnLst/>
              <a:rect r="r" b="b" t="t" l="l"/>
              <a:pathLst>
                <a:path h="180699" w="3355041">
                  <a:moveTo>
                    <a:pt x="30995" y="0"/>
                  </a:moveTo>
                  <a:lnTo>
                    <a:pt x="3324046" y="0"/>
                  </a:lnTo>
                  <a:cubicBezTo>
                    <a:pt x="3341164" y="0"/>
                    <a:pt x="3355041" y="13877"/>
                    <a:pt x="3355041" y="30995"/>
                  </a:cubicBezTo>
                  <a:lnTo>
                    <a:pt x="3355041" y="149704"/>
                  </a:lnTo>
                  <a:cubicBezTo>
                    <a:pt x="3355041" y="166822"/>
                    <a:pt x="3341164" y="180699"/>
                    <a:pt x="3324046" y="180699"/>
                  </a:cubicBezTo>
                  <a:lnTo>
                    <a:pt x="30995" y="180699"/>
                  </a:lnTo>
                  <a:cubicBezTo>
                    <a:pt x="13877" y="180699"/>
                    <a:pt x="0" y="166822"/>
                    <a:pt x="0" y="149704"/>
                  </a:cubicBezTo>
                  <a:lnTo>
                    <a:pt x="0" y="30995"/>
                  </a:lnTo>
                  <a:cubicBezTo>
                    <a:pt x="0" y="13877"/>
                    <a:pt x="13877" y="0"/>
                    <a:pt x="3099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A2256F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57150"/>
              <a:ext cx="3355041" cy="237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596515" y="3586464"/>
            <a:ext cx="2208742" cy="2205981"/>
          </a:xfrm>
          <a:custGeom>
            <a:avLst/>
            <a:gdLst/>
            <a:ahLst/>
            <a:cxnLst/>
            <a:rect r="r" b="b" t="t" l="l"/>
            <a:pathLst>
              <a:path h="2205981" w="2208742">
                <a:moveTo>
                  <a:pt x="0" y="0"/>
                </a:moveTo>
                <a:lnTo>
                  <a:pt x="2208742" y="0"/>
                </a:lnTo>
                <a:lnTo>
                  <a:pt x="2208742" y="2205981"/>
                </a:lnTo>
                <a:lnTo>
                  <a:pt x="0" y="22059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5543192" y="4689455"/>
            <a:ext cx="2148293" cy="1879756"/>
          </a:xfrm>
          <a:custGeom>
            <a:avLst/>
            <a:gdLst/>
            <a:ahLst/>
            <a:cxnLst/>
            <a:rect r="r" b="b" t="t" l="l"/>
            <a:pathLst>
              <a:path h="1879756" w="2148293">
                <a:moveTo>
                  <a:pt x="0" y="0"/>
                </a:moveTo>
                <a:lnTo>
                  <a:pt x="2148293" y="0"/>
                </a:lnTo>
                <a:lnTo>
                  <a:pt x="2148293" y="1879756"/>
                </a:lnTo>
                <a:lnTo>
                  <a:pt x="0" y="18797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-136934" y="7014307"/>
            <a:ext cx="3675640" cy="2756730"/>
          </a:xfrm>
          <a:custGeom>
            <a:avLst/>
            <a:gdLst/>
            <a:ahLst/>
            <a:cxnLst/>
            <a:rect r="r" b="b" t="t" l="l"/>
            <a:pathLst>
              <a:path h="2756730" w="3675640">
                <a:moveTo>
                  <a:pt x="0" y="0"/>
                </a:moveTo>
                <a:lnTo>
                  <a:pt x="3675640" y="0"/>
                </a:lnTo>
                <a:lnTo>
                  <a:pt x="3675640" y="2756730"/>
                </a:lnTo>
                <a:lnTo>
                  <a:pt x="0" y="27567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4409463" y="7894320"/>
            <a:ext cx="2577348" cy="1626072"/>
          </a:xfrm>
          <a:custGeom>
            <a:avLst/>
            <a:gdLst/>
            <a:ahLst/>
            <a:cxnLst/>
            <a:rect r="r" b="b" t="t" l="l"/>
            <a:pathLst>
              <a:path h="1626072" w="2577348">
                <a:moveTo>
                  <a:pt x="0" y="0"/>
                </a:moveTo>
                <a:lnTo>
                  <a:pt x="2577348" y="0"/>
                </a:lnTo>
                <a:lnTo>
                  <a:pt x="2577348" y="1626072"/>
                </a:lnTo>
                <a:lnTo>
                  <a:pt x="0" y="16260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464678" y="2951980"/>
            <a:ext cx="14008151" cy="432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Традиційно</a:t>
            </a: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на свята українці готували голубці адже цю страву люблять і дорослі і малі.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19200" y="1359080"/>
            <a:ext cx="12027185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99"/>
              </a:lnSpc>
            </a:pPr>
            <a:r>
              <a:rPr lang="en-US" sz="29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Запишіть речення, розставте розділові знаки, підкресліть граматичні основи, визначте типи речень.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874939" y="4211300"/>
            <a:ext cx="12213260" cy="889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Картоплю з грибами</a:t>
            </a: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у горщиках пропонують найкращі кухарі в ресторанах української кухні але ми можемо легко її приготувати у себе вдома.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526805" y="5926455"/>
            <a:ext cx="13946024" cy="889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 Ко</a:t>
            </a: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ростені на Житомирщині є пам’ятник деруну тут щорічно проводиться фестиваль, присвячений цій страві.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505883" y="7461885"/>
            <a:ext cx="12192254" cy="432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Перекладанець —</a:t>
            </a: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це пиріг із дріжджового тіста який викладається шарами.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6515" y="554143"/>
            <a:ext cx="17094970" cy="9178714"/>
            <a:chOff x="0" y="0"/>
            <a:chExt cx="1790719" cy="961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0719" cy="961481"/>
            </a:xfrm>
            <a:custGeom>
              <a:avLst/>
              <a:gdLst/>
              <a:ahLst/>
              <a:cxnLst/>
              <a:rect r="r" b="b" t="t" l="l"/>
              <a:pathLst>
                <a:path h="961481" w="1790719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790719" cy="1104356"/>
            </a:xfrm>
            <a:prstGeom prst="rect">
              <a:avLst/>
            </a:prstGeom>
          </p:spPr>
          <p:txBody>
            <a:bodyPr anchor="ctr" rtlCol="false" tIns="127726" lIns="127726" bIns="127726" rIns="127726"/>
            <a:lstStyle/>
            <a:p>
              <a:pPr algn="ctr">
                <a:lnSpc>
                  <a:spcPts val="79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534956" y="914264"/>
            <a:ext cx="1452151" cy="504569"/>
          </a:xfrm>
          <a:custGeom>
            <a:avLst/>
            <a:gdLst/>
            <a:ahLst/>
            <a:cxnLst/>
            <a:rect r="r" b="b" t="t" l="l"/>
            <a:pathLst>
              <a:path h="504569" w="1452151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610251">
            <a:off x="-2158568" y="9251964"/>
            <a:ext cx="4715735" cy="4289354"/>
          </a:xfrm>
          <a:custGeom>
            <a:avLst/>
            <a:gdLst/>
            <a:ahLst/>
            <a:cxnLst/>
            <a:rect r="r" b="b" t="t" l="l"/>
            <a:pathLst>
              <a:path h="4289354" w="4715735">
                <a:moveTo>
                  <a:pt x="0" y="0"/>
                </a:moveTo>
                <a:lnTo>
                  <a:pt x="4715735" y="0"/>
                </a:lnTo>
                <a:lnTo>
                  <a:pt x="4715735" y="4289354"/>
                </a:lnTo>
                <a:lnTo>
                  <a:pt x="0" y="42893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219200" y="2051424"/>
            <a:ext cx="12999688" cy="1187365"/>
            <a:chOff x="0" y="0"/>
            <a:chExt cx="3423786" cy="31272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423786" cy="312722"/>
            </a:xfrm>
            <a:custGeom>
              <a:avLst/>
              <a:gdLst/>
              <a:ahLst/>
              <a:cxnLst/>
              <a:rect r="r" b="b" t="t" l="l"/>
              <a:pathLst>
                <a:path h="312722" w="3423786">
                  <a:moveTo>
                    <a:pt x="30373" y="0"/>
                  </a:moveTo>
                  <a:lnTo>
                    <a:pt x="3393413" y="0"/>
                  </a:lnTo>
                  <a:cubicBezTo>
                    <a:pt x="3410188" y="0"/>
                    <a:pt x="3423786" y="13598"/>
                    <a:pt x="3423786" y="30373"/>
                  </a:cubicBezTo>
                  <a:lnTo>
                    <a:pt x="3423786" y="282349"/>
                  </a:lnTo>
                  <a:cubicBezTo>
                    <a:pt x="3423786" y="290404"/>
                    <a:pt x="3420586" y="298129"/>
                    <a:pt x="3414890" y="303825"/>
                  </a:cubicBezTo>
                  <a:cubicBezTo>
                    <a:pt x="3409194" y="309522"/>
                    <a:pt x="3401468" y="312722"/>
                    <a:pt x="3393413" y="312722"/>
                  </a:cubicBezTo>
                  <a:lnTo>
                    <a:pt x="30373" y="312722"/>
                  </a:lnTo>
                  <a:cubicBezTo>
                    <a:pt x="13598" y="312722"/>
                    <a:pt x="0" y="299123"/>
                    <a:pt x="0" y="282349"/>
                  </a:cubicBezTo>
                  <a:lnTo>
                    <a:pt x="0" y="30373"/>
                  </a:lnTo>
                  <a:cubicBezTo>
                    <a:pt x="0" y="13598"/>
                    <a:pt x="13598" y="0"/>
                    <a:pt x="3037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126AB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3423786" cy="3698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3505883" y="3904184"/>
            <a:ext cx="12951372" cy="797069"/>
            <a:chOff x="0" y="0"/>
            <a:chExt cx="3411061" cy="20992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411061" cy="209928"/>
            </a:xfrm>
            <a:custGeom>
              <a:avLst/>
              <a:gdLst/>
              <a:ahLst/>
              <a:cxnLst/>
              <a:rect r="r" b="b" t="t" l="l"/>
              <a:pathLst>
                <a:path h="209928" w="3411061">
                  <a:moveTo>
                    <a:pt x="30486" y="0"/>
                  </a:moveTo>
                  <a:lnTo>
                    <a:pt x="3380575" y="0"/>
                  </a:lnTo>
                  <a:cubicBezTo>
                    <a:pt x="3388661" y="0"/>
                    <a:pt x="3396415" y="3212"/>
                    <a:pt x="3402132" y="8929"/>
                  </a:cubicBezTo>
                  <a:cubicBezTo>
                    <a:pt x="3407849" y="14646"/>
                    <a:pt x="3411061" y="22401"/>
                    <a:pt x="3411061" y="30486"/>
                  </a:cubicBezTo>
                  <a:lnTo>
                    <a:pt x="3411061" y="179442"/>
                  </a:lnTo>
                  <a:cubicBezTo>
                    <a:pt x="3411061" y="196279"/>
                    <a:pt x="3397412" y="209928"/>
                    <a:pt x="3380575" y="209928"/>
                  </a:cubicBezTo>
                  <a:lnTo>
                    <a:pt x="30486" y="209928"/>
                  </a:lnTo>
                  <a:cubicBezTo>
                    <a:pt x="13649" y="209928"/>
                    <a:pt x="0" y="196279"/>
                    <a:pt x="0" y="179442"/>
                  </a:cubicBezTo>
                  <a:lnTo>
                    <a:pt x="0" y="30486"/>
                  </a:lnTo>
                  <a:cubicBezTo>
                    <a:pt x="0" y="13649"/>
                    <a:pt x="13649" y="0"/>
                    <a:pt x="3048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A2256F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3411061" cy="267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219200" y="5222444"/>
            <a:ext cx="14315756" cy="1066994"/>
            <a:chOff x="0" y="0"/>
            <a:chExt cx="3770405" cy="28101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770405" cy="281019"/>
            </a:xfrm>
            <a:custGeom>
              <a:avLst/>
              <a:gdLst/>
              <a:ahLst/>
              <a:cxnLst/>
              <a:rect r="r" b="b" t="t" l="l"/>
              <a:pathLst>
                <a:path h="281019" w="3770405">
                  <a:moveTo>
                    <a:pt x="27581" y="0"/>
                  </a:moveTo>
                  <a:lnTo>
                    <a:pt x="3742824" y="0"/>
                  </a:lnTo>
                  <a:cubicBezTo>
                    <a:pt x="3758057" y="0"/>
                    <a:pt x="3770405" y="12348"/>
                    <a:pt x="3770405" y="27581"/>
                  </a:cubicBezTo>
                  <a:lnTo>
                    <a:pt x="3770405" y="253438"/>
                  </a:lnTo>
                  <a:cubicBezTo>
                    <a:pt x="3770405" y="268671"/>
                    <a:pt x="3758057" y="281019"/>
                    <a:pt x="3742824" y="281019"/>
                  </a:cubicBezTo>
                  <a:lnTo>
                    <a:pt x="27581" y="281019"/>
                  </a:lnTo>
                  <a:cubicBezTo>
                    <a:pt x="12348" y="281019"/>
                    <a:pt x="0" y="268671"/>
                    <a:pt x="0" y="253438"/>
                  </a:cubicBezTo>
                  <a:lnTo>
                    <a:pt x="0" y="27581"/>
                  </a:lnTo>
                  <a:cubicBezTo>
                    <a:pt x="0" y="12348"/>
                    <a:pt x="12348" y="0"/>
                    <a:pt x="2758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126AB0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3770405" cy="3381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5759133" y="2228465"/>
            <a:ext cx="2195170" cy="2472789"/>
          </a:xfrm>
          <a:custGeom>
            <a:avLst/>
            <a:gdLst/>
            <a:ahLst/>
            <a:cxnLst/>
            <a:rect r="r" b="b" t="t" l="l"/>
            <a:pathLst>
              <a:path h="2472789" w="2195170">
                <a:moveTo>
                  <a:pt x="0" y="0"/>
                </a:moveTo>
                <a:lnTo>
                  <a:pt x="2195170" y="0"/>
                </a:lnTo>
                <a:lnTo>
                  <a:pt x="2195170" y="2472788"/>
                </a:lnTo>
                <a:lnTo>
                  <a:pt x="0" y="24727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910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219200" y="3428319"/>
            <a:ext cx="1776646" cy="1427980"/>
          </a:xfrm>
          <a:custGeom>
            <a:avLst/>
            <a:gdLst/>
            <a:ahLst/>
            <a:cxnLst/>
            <a:rect r="r" b="b" t="t" l="l"/>
            <a:pathLst>
              <a:path h="1427980" w="1776646">
                <a:moveTo>
                  <a:pt x="0" y="0"/>
                </a:moveTo>
                <a:lnTo>
                  <a:pt x="1776646" y="0"/>
                </a:lnTo>
                <a:lnTo>
                  <a:pt x="1776646" y="1427980"/>
                </a:lnTo>
                <a:lnTo>
                  <a:pt x="0" y="14279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4681656" y="5755941"/>
            <a:ext cx="2577644" cy="1718429"/>
          </a:xfrm>
          <a:custGeom>
            <a:avLst/>
            <a:gdLst/>
            <a:ahLst/>
            <a:cxnLst/>
            <a:rect r="r" b="b" t="t" l="l"/>
            <a:pathLst>
              <a:path h="1718429" w="2577644">
                <a:moveTo>
                  <a:pt x="0" y="0"/>
                </a:moveTo>
                <a:lnTo>
                  <a:pt x="2577644" y="0"/>
                </a:lnTo>
                <a:lnTo>
                  <a:pt x="2577644" y="1718429"/>
                </a:lnTo>
                <a:lnTo>
                  <a:pt x="0" y="17184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464678" y="2161790"/>
            <a:ext cx="12944785" cy="889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Пляцком львів’яни</a:t>
            </a: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називають високий пиріг з начинками після приготування його ріжуть на тістечка.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19200" y="7519132"/>
            <a:ext cx="12592539" cy="581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698" indent="-323849" lvl="1">
              <a:lnSpc>
                <a:spcPts val="5099"/>
              </a:lnSpc>
              <a:buFont typeface="Arial"/>
              <a:buChar char="•"/>
            </a:pPr>
            <a:r>
              <a:rPr lang="en-US" b="true" sz="29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Опишіть ваші улюблені страви складними реченнями.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706823" y="4075634"/>
            <a:ext cx="12549493" cy="432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І досі популярним є</a:t>
            </a: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узвар із сухофруктів це дуже корисний і поживний напій.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526805" y="5277786"/>
            <a:ext cx="13946024" cy="889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Пол</a:t>
            </a: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тава славиться галушками і ми із задоволенням ласуємо ними коли приїжджаємо в це місто до родичів.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6515" y="554143"/>
            <a:ext cx="17094970" cy="9178714"/>
            <a:chOff x="0" y="0"/>
            <a:chExt cx="1790719" cy="961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0719" cy="961481"/>
            </a:xfrm>
            <a:custGeom>
              <a:avLst/>
              <a:gdLst/>
              <a:ahLst/>
              <a:cxnLst/>
              <a:rect r="r" b="b" t="t" l="l"/>
              <a:pathLst>
                <a:path h="961481" w="1790719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790719" cy="1104356"/>
            </a:xfrm>
            <a:prstGeom prst="rect">
              <a:avLst/>
            </a:prstGeom>
          </p:spPr>
          <p:txBody>
            <a:bodyPr anchor="ctr" rtlCol="false" tIns="127726" lIns="127726" bIns="127726" rIns="127726"/>
            <a:lstStyle/>
            <a:p>
              <a:pPr algn="ctr">
                <a:lnSpc>
                  <a:spcPts val="79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534956" y="914264"/>
            <a:ext cx="1452151" cy="504569"/>
          </a:xfrm>
          <a:custGeom>
            <a:avLst/>
            <a:gdLst/>
            <a:ahLst/>
            <a:cxnLst/>
            <a:rect r="r" b="b" t="t" l="l"/>
            <a:pathLst>
              <a:path h="504569" w="1452151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610251">
            <a:off x="-2158568" y="9251964"/>
            <a:ext cx="4715735" cy="4289354"/>
          </a:xfrm>
          <a:custGeom>
            <a:avLst/>
            <a:gdLst/>
            <a:ahLst/>
            <a:cxnLst/>
            <a:rect r="r" b="b" t="t" l="l"/>
            <a:pathLst>
              <a:path h="4289354" w="4715735">
                <a:moveTo>
                  <a:pt x="0" y="0"/>
                </a:moveTo>
                <a:lnTo>
                  <a:pt x="4715735" y="0"/>
                </a:lnTo>
                <a:lnTo>
                  <a:pt x="4715735" y="4289354"/>
                </a:lnTo>
                <a:lnTo>
                  <a:pt x="0" y="42893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>
            <a:hlinkClick r:id="rId6" tooltip="https://wordwall.net/resource/91232017"/>
          </p:cNvPr>
          <p:cNvSpPr/>
          <p:nvPr/>
        </p:nvSpPr>
        <p:spPr>
          <a:xfrm flipH="false" flipV="false" rot="0">
            <a:off x="5199997" y="2898660"/>
            <a:ext cx="7323233" cy="5264771"/>
          </a:xfrm>
          <a:custGeom>
            <a:avLst/>
            <a:gdLst/>
            <a:ahLst/>
            <a:cxnLst/>
            <a:rect r="r" b="b" t="t" l="l"/>
            <a:pathLst>
              <a:path h="5264771" w="7323233">
                <a:moveTo>
                  <a:pt x="0" y="0"/>
                </a:moveTo>
                <a:lnTo>
                  <a:pt x="7323233" y="0"/>
                </a:lnTo>
                <a:lnTo>
                  <a:pt x="7323233" y="5264770"/>
                </a:lnTo>
                <a:lnTo>
                  <a:pt x="0" y="52647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412" t="0" r="-12806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3673777">
            <a:off x="9090820" y="5197502"/>
            <a:ext cx="751013" cy="1060924"/>
          </a:xfrm>
          <a:custGeom>
            <a:avLst/>
            <a:gdLst/>
            <a:ahLst/>
            <a:cxnLst/>
            <a:rect r="r" b="b" t="t" l="l"/>
            <a:pathLst>
              <a:path h="1060924" w="751013">
                <a:moveTo>
                  <a:pt x="0" y="0"/>
                </a:moveTo>
                <a:lnTo>
                  <a:pt x="751013" y="0"/>
                </a:lnTo>
                <a:lnTo>
                  <a:pt x="751013" y="1060924"/>
                </a:lnTo>
                <a:lnTo>
                  <a:pt x="0" y="10609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523230" y="6033513"/>
            <a:ext cx="5100803" cy="3870235"/>
          </a:xfrm>
          <a:custGeom>
            <a:avLst/>
            <a:gdLst/>
            <a:ahLst/>
            <a:cxnLst/>
            <a:rect r="r" b="b" t="t" l="l"/>
            <a:pathLst>
              <a:path h="3870235" w="5100803">
                <a:moveTo>
                  <a:pt x="0" y="0"/>
                </a:moveTo>
                <a:lnTo>
                  <a:pt x="5100803" y="0"/>
                </a:lnTo>
                <a:lnTo>
                  <a:pt x="5100803" y="3870234"/>
                </a:lnTo>
                <a:lnTo>
                  <a:pt x="0" y="38702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219200" y="1359080"/>
            <a:ext cx="13329959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99"/>
              </a:lnSpc>
            </a:pPr>
            <a:r>
              <a:rPr lang="en-US" sz="29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Оберіть рандомно область України та дослідіть в інтернеті національні страви, притаманні цій місцевості.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8359985"/>
            <a:ext cx="15767907" cy="511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41" indent="-280670" lvl="1">
              <a:lnSpc>
                <a:spcPts val="4420"/>
              </a:lnSpc>
              <a:buFont typeface="Arial"/>
              <a:buChar char="•"/>
            </a:pPr>
            <a:r>
              <a:rPr lang="en-US" b="true" sz="26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Підготуйте коротке усне повідомлення.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6515" y="554143"/>
            <a:ext cx="17094970" cy="9178714"/>
            <a:chOff x="0" y="0"/>
            <a:chExt cx="1790719" cy="961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0719" cy="961481"/>
            </a:xfrm>
            <a:custGeom>
              <a:avLst/>
              <a:gdLst/>
              <a:ahLst/>
              <a:cxnLst/>
              <a:rect r="r" b="b" t="t" l="l"/>
              <a:pathLst>
                <a:path h="961481" w="1790719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790719" cy="1104356"/>
            </a:xfrm>
            <a:prstGeom prst="rect">
              <a:avLst/>
            </a:prstGeom>
          </p:spPr>
          <p:txBody>
            <a:bodyPr anchor="ctr" rtlCol="false" tIns="127726" lIns="127726" bIns="127726" rIns="127726"/>
            <a:lstStyle/>
            <a:p>
              <a:pPr algn="ctr">
                <a:lnSpc>
                  <a:spcPts val="79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534956" y="914264"/>
            <a:ext cx="1452151" cy="504569"/>
          </a:xfrm>
          <a:custGeom>
            <a:avLst/>
            <a:gdLst/>
            <a:ahLst/>
            <a:cxnLst/>
            <a:rect r="r" b="b" t="t" l="l"/>
            <a:pathLst>
              <a:path h="504569" w="1452151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610251">
            <a:off x="-2158568" y="9251964"/>
            <a:ext cx="4715735" cy="4289354"/>
          </a:xfrm>
          <a:custGeom>
            <a:avLst/>
            <a:gdLst/>
            <a:ahLst/>
            <a:cxnLst/>
            <a:rect r="r" b="b" t="t" l="l"/>
            <a:pathLst>
              <a:path h="4289354" w="4715735">
                <a:moveTo>
                  <a:pt x="0" y="0"/>
                </a:moveTo>
                <a:lnTo>
                  <a:pt x="4715735" y="0"/>
                </a:lnTo>
                <a:lnTo>
                  <a:pt x="4715735" y="4289354"/>
                </a:lnTo>
                <a:lnTo>
                  <a:pt x="0" y="42893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892949" y="1281632"/>
            <a:ext cx="3989265" cy="7898376"/>
          </a:xfrm>
          <a:custGeom>
            <a:avLst/>
            <a:gdLst/>
            <a:ahLst/>
            <a:cxnLst/>
            <a:rect r="r" b="b" t="t" l="l"/>
            <a:pathLst>
              <a:path h="7898376" w="3989265">
                <a:moveTo>
                  <a:pt x="0" y="0"/>
                </a:moveTo>
                <a:lnTo>
                  <a:pt x="3989265" y="0"/>
                </a:lnTo>
                <a:lnTo>
                  <a:pt x="3989265" y="7898376"/>
                </a:lnTo>
                <a:lnTo>
                  <a:pt x="0" y="78983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270" t="-732" r="-1962" b="-991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637393" y="4500349"/>
            <a:ext cx="3247276" cy="5232508"/>
          </a:xfrm>
          <a:custGeom>
            <a:avLst/>
            <a:gdLst/>
            <a:ahLst/>
            <a:cxnLst/>
            <a:rect r="r" b="b" t="t" l="l"/>
            <a:pathLst>
              <a:path h="5232508" w="3247276">
                <a:moveTo>
                  <a:pt x="0" y="0"/>
                </a:moveTo>
                <a:lnTo>
                  <a:pt x="3247276" y="0"/>
                </a:lnTo>
                <a:lnTo>
                  <a:pt x="3247276" y="5232508"/>
                </a:lnTo>
                <a:lnTo>
                  <a:pt x="0" y="52325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4038" t="0" r="-47362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500297" y="1423526"/>
            <a:ext cx="8880862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99"/>
              </a:lnSpc>
            </a:pPr>
            <a:r>
              <a:rPr lang="en-US" sz="29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Прочитайте допис відомого українського шеф-кухаря Євгена Клопотенка.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7301373"/>
            <a:ext cx="9057390" cy="1063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41" indent="-280670" lvl="1">
              <a:lnSpc>
                <a:spcPts val="4420"/>
              </a:lnSpc>
              <a:buFont typeface="Arial"/>
              <a:buChar char="•"/>
            </a:pPr>
            <a:r>
              <a:rPr lang="en-US" b="true" sz="26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Знайдіть у тексті допису складні речення. </a:t>
            </a:r>
          </a:p>
          <a:p>
            <a:pPr algn="l" marL="561341" indent="-280670" lvl="1">
              <a:lnSpc>
                <a:spcPts val="4420"/>
              </a:lnSpc>
              <a:buFont typeface="Arial"/>
              <a:buChar char="•"/>
            </a:pPr>
            <a:r>
              <a:rPr lang="en-US" b="true" sz="26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Спишіть текст, розставляючи розділові знаки.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6515" y="554143"/>
            <a:ext cx="17094970" cy="9178714"/>
            <a:chOff x="0" y="0"/>
            <a:chExt cx="1790719" cy="961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0719" cy="961481"/>
            </a:xfrm>
            <a:custGeom>
              <a:avLst/>
              <a:gdLst/>
              <a:ahLst/>
              <a:cxnLst/>
              <a:rect r="r" b="b" t="t" l="l"/>
              <a:pathLst>
                <a:path h="961481" w="1790719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790719" cy="1104356"/>
            </a:xfrm>
            <a:prstGeom prst="rect">
              <a:avLst/>
            </a:prstGeom>
          </p:spPr>
          <p:txBody>
            <a:bodyPr anchor="ctr" rtlCol="false" tIns="127726" lIns="127726" bIns="127726" rIns="127726"/>
            <a:lstStyle/>
            <a:p>
              <a:pPr algn="ctr">
                <a:lnSpc>
                  <a:spcPts val="79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534956" y="914264"/>
            <a:ext cx="1452151" cy="504569"/>
          </a:xfrm>
          <a:custGeom>
            <a:avLst/>
            <a:gdLst/>
            <a:ahLst/>
            <a:cxnLst/>
            <a:rect r="r" b="b" t="t" l="l"/>
            <a:pathLst>
              <a:path h="504569" w="1452151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628491" y="1166548"/>
            <a:ext cx="6411288" cy="1261846"/>
            <a:chOff x="0" y="0"/>
            <a:chExt cx="1688570" cy="33233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88570" cy="332338"/>
            </a:xfrm>
            <a:custGeom>
              <a:avLst/>
              <a:gdLst/>
              <a:ahLst/>
              <a:cxnLst/>
              <a:rect r="r" b="b" t="t" l="l"/>
              <a:pathLst>
                <a:path h="332338" w="1688570">
                  <a:moveTo>
                    <a:pt x="61585" y="0"/>
                  </a:moveTo>
                  <a:lnTo>
                    <a:pt x="1626985" y="0"/>
                  </a:lnTo>
                  <a:cubicBezTo>
                    <a:pt x="1660997" y="0"/>
                    <a:pt x="1688570" y="27572"/>
                    <a:pt x="1688570" y="61585"/>
                  </a:cubicBezTo>
                  <a:lnTo>
                    <a:pt x="1688570" y="270753"/>
                  </a:lnTo>
                  <a:cubicBezTo>
                    <a:pt x="1688570" y="287087"/>
                    <a:pt x="1682081" y="302751"/>
                    <a:pt x="1670532" y="314300"/>
                  </a:cubicBezTo>
                  <a:cubicBezTo>
                    <a:pt x="1658982" y="325850"/>
                    <a:pt x="1643318" y="332338"/>
                    <a:pt x="1626985" y="332338"/>
                  </a:cubicBezTo>
                  <a:lnTo>
                    <a:pt x="61585" y="332338"/>
                  </a:lnTo>
                  <a:cubicBezTo>
                    <a:pt x="27572" y="332338"/>
                    <a:pt x="0" y="304766"/>
                    <a:pt x="0" y="270753"/>
                  </a:cubicBezTo>
                  <a:lnTo>
                    <a:pt x="0" y="61585"/>
                  </a:lnTo>
                  <a:cubicBezTo>
                    <a:pt x="0" y="45252"/>
                    <a:pt x="6488" y="29587"/>
                    <a:pt x="18038" y="18038"/>
                  </a:cubicBezTo>
                  <a:cubicBezTo>
                    <a:pt x="29587" y="6488"/>
                    <a:pt x="45252" y="0"/>
                    <a:pt x="61585" y="0"/>
                  </a:cubicBezTo>
                  <a:close/>
                </a:path>
              </a:pathLst>
            </a:custGeom>
            <a:solidFill>
              <a:srgbClr val="A2256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688570" cy="3894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028700" y="3363283"/>
            <a:ext cx="15958407" cy="1857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695" indent="-323848" lvl="1">
              <a:lnSpc>
                <a:spcPts val="50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Чим запам’ятав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ся урок?</a:t>
            </a:r>
          </a:p>
          <a:p>
            <a:pPr algn="l" marL="647695" indent="-323848" lvl="1">
              <a:lnSpc>
                <a:spcPts val="50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Щ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 корисного ви для себе дізналися?</a:t>
            </a:r>
          </a:p>
          <a:p>
            <a:pPr algn="l" marL="647695" indent="-323848" lvl="1">
              <a:lnSpc>
                <a:spcPts val="50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Позначте смайликом свій настрій.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8009634" y="6613683"/>
            <a:ext cx="8251397" cy="1268652"/>
          </a:xfrm>
          <a:custGeom>
            <a:avLst/>
            <a:gdLst/>
            <a:ahLst/>
            <a:cxnLst/>
            <a:rect r="r" b="b" t="t" l="l"/>
            <a:pathLst>
              <a:path h="1268652" w="8251397">
                <a:moveTo>
                  <a:pt x="0" y="0"/>
                </a:moveTo>
                <a:lnTo>
                  <a:pt x="8251397" y="0"/>
                </a:lnTo>
                <a:lnTo>
                  <a:pt x="8251397" y="1268652"/>
                </a:lnTo>
                <a:lnTo>
                  <a:pt x="0" y="1268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278188" y="1323583"/>
            <a:ext cx="3511456" cy="813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637"/>
              </a:lnSpc>
            </a:pPr>
            <a:r>
              <a:rPr lang="en-US" sz="4741" b="true">
                <a:solidFill>
                  <a:srgbClr val="FAF8F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Рефлексія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6515" y="554143"/>
            <a:ext cx="17094970" cy="9178714"/>
            <a:chOff x="0" y="0"/>
            <a:chExt cx="1790719" cy="961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0719" cy="961481"/>
            </a:xfrm>
            <a:custGeom>
              <a:avLst/>
              <a:gdLst/>
              <a:ahLst/>
              <a:cxnLst/>
              <a:rect r="r" b="b" t="t" l="l"/>
              <a:pathLst>
                <a:path h="961481" w="1790719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790719" cy="1104356"/>
            </a:xfrm>
            <a:prstGeom prst="rect">
              <a:avLst/>
            </a:prstGeom>
          </p:spPr>
          <p:txBody>
            <a:bodyPr anchor="ctr" rtlCol="false" tIns="127726" lIns="127726" bIns="127726" rIns="127726"/>
            <a:lstStyle/>
            <a:p>
              <a:pPr algn="ctr">
                <a:lnSpc>
                  <a:spcPts val="79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534956" y="914264"/>
            <a:ext cx="1452151" cy="504569"/>
          </a:xfrm>
          <a:custGeom>
            <a:avLst/>
            <a:gdLst/>
            <a:ahLst/>
            <a:cxnLst/>
            <a:rect r="r" b="b" t="t" l="l"/>
            <a:pathLst>
              <a:path h="504569" w="1452151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628491" y="1166548"/>
            <a:ext cx="7815405" cy="1261846"/>
            <a:chOff x="0" y="0"/>
            <a:chExt cx="2058378" cy="33233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58378" cy="332338"/>
            </a:xfrm>
            <a:custGeom>
              <a:avLst/>
              <a:gdLst/>
              <a:ahLst/>
              <a:cxnLst/>
              <a:rect r="r" b="b" t="t" l="l"/>
              <a:pathLst>
                <a:path h="332338" w="2058378">
                  <a:moveTo>
                    <a:pt x="50520" y="0"/>
                  </a:moveTo>
                  <a:lnTo>
                    <a:pt x="2007858" y="0"/>
                  </a:lnTo>
                  <a:cubicBezTo>
                    <a:pt x="2021257" y="0"/>
                    <a:pt x="2034107" y="5323"/>
                    <a:pt x="2043581" y="14797"/>
                  </a:cubicBezTo>
                  <a:cubicBezTo>
                    <a:pt x="2053055" y="24272"/>
                    <a:pt x="2058378" y="37122"/>
                    <a:pt x="2058378" y="50520"/>
                  </a:cubicBezTo>
                  <a:lnTo>
                    <a:pt x="2058378" y="281818"/>
                  </a:lnTo>
                  <a:cubicBezTo>
                    <a:pt x="2058378" y="309719"/>
                    <a:pt x="2035759" y="332338"/>
                    <a:pt x="2007858" y="332338"/>
                  </a:cubicBezTo>
                  <a:lnTo>
                    <a:pt x="50520" y="332338"/>
                  </a:lnTo>
                  <a:cubicBezTo>
                    <a:pt x="22619" y="332338"/>
                    <a:pt x="0" y="309719"/>
                    <a:pt x="0" y="281818"/>
                  </a:cubicBezTo>
                  <a:lnTo>
                    <a:pt x="0" y="50520"/>
                  </a:lnTo>
                  <a:cubicBezTo>
                    <a:pt x="0" y="22619"/>
                    <a:pt x="22619" y="0"/>
                    <a:pt x="50520" y="0"/>
                  </a:cubicBezTo>
                  <a:close/>
                </a:path>
              </a:pathLst>
            </a:custGeom>
            <a:solidFill>
              <a:srgbClr val="A2256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2058378" cy="3894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114421" y="4509616"/>
            <a:ext cx="6872685" cy="5223241"/>
          </a:xfrm>
          <a:custGeom>
            <a:avLst/>
            <a:gdLst/>
            <a:ahLst/>
            <a:cxnLst/>
            <a:rect r="r" b="b" t="t" l="l"/>
            <a:pathLst>
              <a:path h="5223241" w="6872685">
                <a:moveTo>
                  <a:pt x="0" y="0"/>
                </a:moveTo>
                <a:lnTo>
                  <a:pt x="6872686" y="0"/>
                </a:lnTo>
                <a:lnTo>
                  <a:pt x="6872686" y="5223241"/>
                </a:lnTo>
                <a:lnTo>
                  <a:pt x="0" y="52232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350030" y="1323583"/>
            <a:ext cx="6372326" cy="813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637"/>
              </a:lnSpc>
            </a:pPr>
            <a:r>
              <a:rPr lang="en-US" sz="4741" b="true">
                <a:solidFill>
                  <a:srgbClr val="FAF8F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Домашнє завдання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2987509"/>
            <a:ext cx="15630809" cy="1746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27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Підготуйте мініпроєкт у вигляді презентації на тему «Пам’ятники їжі в Україні» </a:t>
            </a: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(варенику, деруну, галушці, апельсину, помідору, кавуну, чорниці, огірку, бичку (рибі), каві, борщу та ін.).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DAGmALNBhTw</dc:identifier>
  <dcterms:modified xsi:type="dcterms:W3CDTF">2011-08-01T06:04:30Z</dcterms:modified>
  <cp:revision>1</cp:revision>
  <dc:title>УРОК 121</dc:title>
</cp:coreProperties>
</file>