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Montserrat Bold" charset="1" panose="00000800000000000000"/>
      <p:regular r:id="rId15"/>
    </p:embeddedFont>
    <p:embeddedFont>
      <p:font typeface="Montserrat" charset="1" panose="00000500000000000000"/>
      <p:regular r:id="rId16"/>
    </p:embeddedFont>
    <p:embeddedFont>
      <p:font typeface="Montserrat Italics" charset="1" panose="000005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1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6.png" Type="http://schemas.openxmlformats.org/officeDocument/2006/relationships/image"/><Relationship Id="rId4" Target="../media/image17.svg" Type="http://schemas.openxmlformats.org/officeDocument/2006/relationships/image"/><Relationship Id="rId5" Target="../media/image1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21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6515" y="554143"/>
            <a:ext cx="17094970" cy="9178714"/>
            <a:chOff x="0" y="0"/>
            <a:chExt cx="1790719" cy="961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0719" cy="961481"/>
            </a:xfrm>
            <a:custGeom>
              <a:avLst/>
              <a:gdLst/>
              <a:ahLst/>
              <a:cxnLst/>
              <a:rect r="r" b="b" t="t" l="l"/>
              <a:pathLst>
                <a:path h="961481" w="1790719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790719" cy="1104356"/>
            </a:xfrm>
            <a:prstGeom prst="rect">
              <a:avLst/>
            </a:prstGeom>
          </p:spPr>
          <p:txBody>
            <a:bodyPr anchor="ctr" rtlCol="false" tIns="127726" lIns="127726" bIns="127726" rIns="127726"/>
            <a:lstStyle/>
            <a:p>
              <a:pPr algn="ctr">
                <a:lnSpc>
                  <a:spcPts val="792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383047" y="6214467"/>
            <a:ext cx="6690479" cy="1804619"/>
            <a:chOff x="0" y="0"/>
            <a:chExt cx="1762101" cy="47529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762101" cy="475291"/>
            </a:xfrm>
            <a:custGeom>
              <a:avLst/>
              <a:gdLst/>
              <a:ahLst/>
              <a:cxnLst/>
              <a:rect r="r" b="b" t="t" l="l"/>
              <a:pathLst>
                <a:path h="475291" w="1762101">
                  <a:moveTo>
                    <a:pt x="59015" y="0"/>
                  </a:moveTo>
                  <a:lnTo>
                    <a:pt x="1703087" y="0"/>
                  </a:lnTo>
                  <a:cubicBezTo>
                    <a:pt x="1718738" y="0"/>
                    <a:pt x="1733749" y="6218"/>
                    <a:pt x="1744816" y="17285"/>
                  </a:cubicBezTo>
                  <a:cubicBezTo>
                    <a:pt x="1755884" y="28353"/>
                    <a:pt x="1762101" y="43363"/>
                    <a:pt x="1762101" y="59015"/>
                  </a:cubicBezTo>
                  <a:lnTo>
                    <a:pt x="1762101" y="416276"/>
                  </a:lnTo>
                  <a:cubicBezTo>
                    <a:pt x="1762101" y="448869"/>
                    <a:pt x="1735680" y="475291"/>
                    <a:pt x="1703087" y="475291"/>
                  </a:cubicBezTo>
                  <a:lnTo>
                    <a:pt x="59015" y="475291"/>
                  </a:lnTo>
                  <a:cubicBezTo>
                    <a:pt x="43363" y="475291"/>
                    <a:pt x="28353" y="469073"/>
                    <a:pt x="17285" y="458006"/>
                  </a:cubicBezTo>
                  <a:cubicBezTo>
                    <a:pt x="6218" y="446938"/>
                    <a:pt x="0" y="431927"/>
                    <a:pt x="0" y="416276"/>
                  </a:cubicBezTo>
                  <a:lnTo>
                    <a:pt x="0" y="59015"/>
                  </a:lnTo>
                  <a:cubicBezTo>
                    <a:pt x="0" y="43363"/>
                    <a:pt x="6218" y="28353"/>
                    <a:pt x="17285" y="17285"/>
                  </a:cubicBezTo>
                  <a:cubicBezTo>
                    <a:pt x="28353" y="6218"/>
                    <a:pt x="43363" y="0"/>
                    <a:pt x="59015" y="0"/>
                  </a:cubicBezTo>
                  <a:close/>
                </a:path>
              </a:pathLst>
            </a:custGeom>
            <a:solidFill>
              <a:srgbClr val="A2256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762101" cy="5324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5114663" y="1028700"/>
            <a:ext cx="1917725" cy="666338"/>
          </a:xfrm>
          <a:custGeom>
            <a:avLst/>
            <a:gdLst/>
            <a:ahLst/>
            <a:cxnLst/>
            <a:rect r="r" b="b" t="t" l="l"/>
            <a:pathLst>
              <a:path h="666338" w="1917725">
                <a:moveTo>
                  <a:pt x="0" y="0"/>
                </a:moveTo>
                <a:lnTo>
                  <a:pt x="1917725" y="0"/>
                </a:lnTo>
                <a:lnTo>
                  <a:pt x="1917725" y="666338"/>
                </a:lnTo>
                <a:lnTo>
                  <a:pt x="0" y="6663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85614" y="1264663"/>
            <a:ext cx="7757675" cy="7757675"/>
          </a:xfrm>
          <a:custGeom>
            <a:avLst/>
            <a:gdLst/>
            <a:ahLst/>
            <a:cxnLst/>
            <a:rect r="r" b="b" t="t" l="l"/>
            <a:pathLst>
              <a:path h="7757675" w="7757675">
                <a:moveTo>
                  <a:pt x="0" y="0"/>
                </a:moveTo>
                <a:lnTo>
                  <a:pt x="7757675" y="0"/>
                </a:lnTo>
                <a:lnTo>
                  <a:pt x="7757675" y="7757674"/>
                </a:lnTo>
                <a:lnTo>
                  <a:pt x="0" y="77576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158530" y="1987702"/>
            <a:ext cx="1829992" cy="666338"/>
          </a:xfrm>
          <a:custGeom>
            <a:avLst/>
            <a:gdLst/>
            <a:ahLst/>
            <a:cxnLst/>
            <a:rect r="r" b="b" t="t" l="l"/>
            <a:pathLst>
              <a:path h="666338" w="1829992">
                <a:moveTo>
                  <a:pt x="0" y="0"/>
                </a:moveTo>
                <a:lnTo>
                  <a:pt x="1829992" y="0"/>
                </a:lnTo>
                <a:lnTo>
                  <a:pt x="1829992" y="666339"/>
                </a:lnTo>
                <a:lnTo>
                  <a:pt x="0" y="6663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1478417" y="3452873"/>
            <a:ext cx="2499739" cy="2856844"/>
          </a:xfrm>
          <a:custGeom>
            <a:avLst/>
            <a:gdLst/>
            <a:ahLst/>
            <a:cxnLst/>
            <a:rect r="r" b="b" t="t" l="l"/>
            <a:pathLst>
              <a:path h="2856844" w="2499739">
                <a:moveTo>
                  <a:pt x="0" y="0"/>
                </a:moveTo>
                <a:lnTo>
                  <a:pt x="2499739" y="0"/>
                </a:lnTo>
                <a:lnTo>
                  <a:pt x="2499739" y="2856844"/>
                </a:lnTo>
                <a:lnTo>
                  <a:pt x="0" y="28568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827133" y="6564327"/>
            <a:ext cx="5802307" cy="1047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FAF8F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Кома між однорідними членами. Одяг І ВЧИНКИ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6515" y="554143"/>
            <a:ext cx="17094970" cy="9178714"/>
            <a:chOff x="0" y="0"/>
            <a:chExt cx="1790719" cy="961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0719" cy="961481"/>
            </a:xfrm>
            <a:custGeom>
              <a:avLst/>
              <a:gdLst/>
              <a:ahLst/>
              <a:cxnLst/>
              <a:rect r="r" b="b" t="t" l="l"/>
              <a:pathLst>
                <a:path h="961481" w="1790719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790719" cy="1104356"/>
            </a:xfrm>
            <a:prstGeom prst="rect">
              <a:avLst/>
            </a:prstGeom>
          </p:spPr>
          <p:txBody>
            <a:bodyPr anchor="ctr" rtlCol="false" tIns="127726" lIns="127726" bIns="127726" rIns="127726"/>
            <a:lstStyle/>
            <a:p>
              <a:pPr algn="ctr">
                <a:lnSpc>
                  <a:spcPts val="79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534956" y="914264"/>
            <a:ext cx="1452151" cy="504569"/>
          </a:xfrm>
          <a:custGeom>
            <a:avLst/>
            <a:gdLst/>
            <a:ahLst/>
            <a:cxnLst/>
            <a:rect r="r" b="b" t="t" l="l"/>
            <a:pathLst>
              <a:path h="504569" w="1452151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628491" y="1166548"/>
            <a:ext cx="7256801" cy="1365567"/>
            <a:chOff x="0" y="0"/>
            <a:chExt cx="1911256" cy="3596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911256" cy="359655"/>
            </a:xfrm>
            <a:custGeom>
              <a:avLst/>
              <a:gdLst/>
              <a:ahLst/>
              <a:cxnLst/>
              <a:rect r="r" b="b" t="t" l="l"/>
              <a:pathLst>
                <a:path h="359655" w="1911256">
                  <a:moveTo>
                    <a:pt x="54409" y="0"/>
                  </a:moveTo>
                  <a:lnTo>
                    <a:pt x="1856847" y="0"/>
                  </a:lnTo>
                  <a:cubicBezTo>
                    <a:pt x="1871277" y="0"/>
                    <a:pt x="1885116" y="5732"/>
                    <a:pt x="1895320" y="15936"/>
                  </a:cubicBezTo>
                  <a:cubicBezTo>
                    <a:pt x="1905524" y="26140"/>
                    <a:pt x="1911256" y="39979"/>
                    <a:pt x="1911256" y="54409"/>
                  </a:cubicBezTo>
                  <a:lnTo>
                    <a:pt x="1911256" y="305246"/>
                  </a:lnTo>
                  <a:cubicBezTo>
                    <a:pt x="1911256" y="335295"/>
                    <a:pt x="1886896" y="359655"/>
                    <a:pt x="1856847" y="359655"/>
                  </a:cubicBezTo>
                  <a:lnTo>
                    <a:pt x="54409" y="359655"/>
                  </a:lnTo>
                  <a:cubicBezTo>
                    <a:pt x="24360" y="359655"/>
                    <a:pt x="0" y="335295"/>
                    <a:pt x="0" y="305246"/>
                  </a:cubicBezTo>
                  <a:lnTo>
                    <a:pt x="0" y="54409"/>
                  </a:lnTo>
                  <a:cubicBezTo>
                    <a:pt x="0" y="39979"/>
                    <a:pt x="5732" y="26140"/>
                    <a:pt x="15936" y="15936"/>
                  </a:cubicBezTo>
                  <a:cubicBezTo>
                    <a:pt x="26140" y="5732"/>
                    <a:pt x="39979" y="0"/>
                    <a:pt x="54409" y="0"/>
                  </a:cubicBezTo>
                  <a:close/>
                </a:path>
              </a:pathLst>
            </a:custGeom>
            <a:solidFill>
              <a:srgbClr val="A2256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911256" cy="416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628491" y="3434741"/>
            <a:ext cx="12787945" cy="3453788"/>
            <a:chOff x="0" y="0"/>
            <a:chExt cx="3368018" cy="90964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368018" cy="909640"/>
            </a:xfrm>
            <a:custGeom>
              <a:avLst/>
              <a:gdLst/>
              <a:ahLst/>
              <a:cxnLst/>
              <a:rect r="r" b="b" t="t" l="l"/>
              <a:pathLst>
                <a:path h="909640" w="3368018">
                  <a:moveTo>
                    <a:pt x="30876" y="0"/>
                  </a:moveTo>
                  <a:lnTo>
                    <a:pt x="3337143" y="0"/>
                  </a:lnTo>
                  <a:cubicBezTo>
                    <a:pt x="3345331" y="0"/>
                    <a:pt x="3353185" y="3253"/>
                    <a:pt x="3358975" y="9043"/>
                  </a:cubicBezTo>
                  <a:cubicBezTo>
                    <a:pt x="3364766" y="14834"/>
                    <a:pt x="3368018" y="22687"/>
                    <a:pt x="3368018" y="30876"/>
                  </a:cubicBezTo>
                  <a:lnTo>
                    <a:pt x="3368018" y="878764"/>
                  </a:lnTo>
                  <a:cubicBezTo>
                    <a:pt x="3368018" y="886953"/>
                    <a:pt x="3364766" y="894806"/>
                    <a:pt x="3358975" y="900596"/>
                  </a:cubicBezTo>
                  <a:cubicBezTo>
                    <a:pt x="3353185" y="906387"/>
                    <a:pt x="3345331" y="909640"/>
                    <a:pt x="3337143" y="909640"/>
                  </a:cubicBezTo>
                  <a:lnTo>
                    <a:pt x="30876" y="909640"/>
                  </a:lnTo>
                  <a:cubicBezTo>
                    <a:pt x="22687" y="909640"/>
                    <a:pt x="14834" y="906387"/>
                    <a:pt x="9043" y="900596"/>
                  </a:cubicBezTo>
                  <a:cubicBezTo>
                    <a:pt x="3253" y="894806"/>
                    <a:pt x="0" y="886953"/>
                    <a:pt x="0" y="878764"/>
                  </a:cubicBezTo>
                  <a:lnTo>
                    <a:pt x="0" y="30876"/>
                  </a:lnTo>
                  <a:cubicBezTo>
                    <a:pt x="0" y="22687"/>
                    <a:pt x="3253" y="14834"/>
                    <a:pt x="9043" y="9043"/>
                  </a:cubicBezTo>
                  <a:cubicBezTo>
                    <a:pt x="14834" y="3253"/>
                    <a:pt x="22687" y="0"/>
                    <a:pt x="3087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11" id="11"/>
            <p:cNvSpPr txBox="true"/>
            <p:nvPr/>
          </p:nvSpPr>
          <p:spPr>
            <a:xfrm>
              <a:off x="0" y="-57150"/>
              <a:ext cx="3368018" cy="96679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14416436" y="5143500"/>
            <a:ext cx="3015026" cy="4114800"/>
          </a:xfrm>
          <a:custGeom>
            <a:avLst/>
            <a:gdLst/>
            <a:ahLst/>
            <a:cxnLst/>
            <a:rect r="r" b="b" t="t" l="l"/>
            <a:pathLst>
              <a:path h="4114800" w="3015026">
                <a:moveTo>
                  <a:pt x="0" y="0"/>
                </a:moveTo>
                <a:lnTo>
                  <a:pt x="3015026" y="0"/>
                </a:lnTo>
                <a:lnTo>
                  <a:pt x="30150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092973" y="1323583"/>
            <a:ext cx="6327837" cy="807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6637"/>
              </a:lnSpc>
            </a:pPr>
            <a:r>
              <a:rPr lang="en-US" sz="4741" b="true">
                <a:solidFill>
                  <a:srgbClr val="FAF8F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На цьому уроці ми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44611" y="4100550"/>
            <a:ext cx="12555704" cy="2055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8" indent="-302259" lvl="1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засвоїмо на практиці поняття «однорідні члени речення» та правильне вживання розділових знаків при них; </a:t>
            </a:r>
          </a:p>
          <a:p>
            <a:pPr algn="l" marL="604518" indent="-302259" lvl="1">
              <a:lnSpc>
                <a:spcPts val="419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розвинемо критичне та образне мислення, зв’язне мовлення, ключові компетентності.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6515" y="554143"/>
            <a:ext cx="17094970" cy="9178714"/>
            <a:chOff x="0" y="0"/>
            <a:chExt cx="1790719" cy="961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0719" cy="961481"/>
            </a:xfrm>
            <a:custGeom>
              <a:avLst/>
              <a:gdLst/>
              <a:ahLst/>
              <a:cxnLst/>
              <a:rect r="r" b="b" t="t" l="l"/>
              <a:pathLst>
                <a:path h="961481" w="1790719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790719" cy="1104356"/>
            </a:xfrm>
            <a:prstGeom prst="rect">
              <a:avLst/>
            </a:prstGeom>
          </p:spPr>
          <p:txBody>
            <a:bodyPr anchor="ctr" rtlCol="false" tIns="127726" lIns="127726" bIns="127726" rIns="127726"/>
            <a:lstStyle/>
            <a:p>
              <a:pPr algn="ctr">
                <a:lnSpc>
                  <a:spcPts val="79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534956" y="914264"/>
            <a:ext cx="1452151" cy="504569"/>
          </a:xfrm>
          <a:custGeom>
            <a:avLst/>
            <a:gdLst/>
            <a:ahLst/>
            <a:cxnLst/>
            <a:rect r="r" b="b" t="t" l="l"/>
            <a:pathLst>
              <a:path h="504569" w="1452151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628491" y="1166548"/>
            <a:ext cx="4865502" cy="1365567"/>
            <a:chOff x="0" y="0"/>
            <a:chExt cx="1281449" cy="3596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81449" cy="359655"/>
            </a:xfrm>
            <a:custGeom>
              <a:avLst/>
              <a:gdLst/>
              <a:ahLst/>
              <a:cxnLst/>
              <a:rect r="r" b="b" t="t" l="l"/>
              <a:pathLst>
                <a:path h="359655" w="1281449">
                  <a:moveTo>
                    <a:pt x="81150" y="0"/>
                  </a:moveTo>
                  <a:lnTo>
                    <a:pt x="1200299" y="0"/>
                  </a:lnTo>
                  <a:cubicBezTo>
                    <a:pt x="1221821" y="0"/>
                    <a:pt x="1242462" y="8550"/>
                    <a:pt x="1257681" y="23768"/>
                  </a:cubicBezTo>
                  <a:cubicBezTo>
                    <a:pt x="1272899" y="38987"/>
                    <a:pt x="1281449" y="59628"/>
                    <a:pt x="1281449" y="81150"/>
                  </a:cubicBezTo>
                  <a:lnTo>
                    <a:pt x="1281449" y="278505"/>
                  </a:lnTo>
                  <a:cubicBezTo>
                    <a:pt x="1281449" y="300027"/>
                    <a:pt x="1272899" y="320668"/>
                    <a:pt x="1257681" y="335887"/>
                  </a:cubicBezTo>
                  <a:cubicBezTo>
                    <a:pt x="1242462" y="351106"/>
                    <a:pt x="1221821" y="359655"/>
                    <a:pt x="1200299" y="359655"/>
                  </a:cubicBezTo>
                  <a:lnTo>
                    <a:pt x="81150" y="359655"/>
                  </a:lnTo>
                  <a:cubicBezTo>
                    <a:pt x="59628" y="359655"/>
                    <a:pt x="38987" y="351106"/>
                    <a:pt x="23768" y="335887"/>
                  </a:cubicBezTo>
                  <a:cubicBezTo>
                    <a:pt x="8550" y="320668"/>
                    <a:pt x="0" y="300027"/>
                    <a:pt x="0" y="278505"/>
                  </a:cubicBezTo>
                  <a:lnTo>
                    <a:pt x="0" y="81150"/>
                  </a:lnTo>
                  <a:cubicBezTo>
                    <a:pt x="0" y="59628"/>
                    <a:pt x="8550" y="38987"/>
                    <a:pt x="23768" y="23768"/>
                  </a:cubicBezTo>
                  <a:cubicBezTo>
                    <a:pt x="38987" y="8550"/>
                    <a:pt x="59628" y="0"/>
                    <a:pt x="81150" y="0"/>
                  </a:cubicBezTo>
                  <a:close/>
                </a:path>
              </a:pathLst>
            </a:custGeom>
            <a:solidFill>
              <a:srgbClr val="A2256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281449" cy="4168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3123496" y="4502137"/>
            <a:ext cx="3137535" cy="4114800"/>
          </a:xfrm>
          <a:custGeom>
            <a:avLst/>
            <a:gdLst/>
            <a:ahLst/>
            <a:cxnLst/>
            <a:rect r="r" b="b" t="t" l="l"/>
            <a:pathLst>
              <a:path h="4114800" w="3137535">
                <a:moveTo>
                  <a:pt x="0" y="0"/>
                </a:moveTo>
                <a:lnTo>
                  <a:pt x="3137535" y="0"/>
                </a:lnTo>
                <a:lnTo>
                  <a:pt x="3137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092973" y="1323583"/>
            <a:ext cx="4072407" cy="813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637"/>
              </a:lnSpc>
            </a:pPr>
            <a:r>
              <a:rPr lang="en-US" sz="4741" b="true">
                <a:solidFill>
                  <a:srgbClr val="FAF8F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Поміркуйте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628491" y="3484866"/>
            <a:ext cx="14023092" cy="5238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99"/>
              </a:lnSpc>
            </a:pPr>
            <a:r>
              <a:rPr lang="en-US" sz="29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Як ви вважаєте, що може сказати про людину її одяг?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6515" y="554143"/>
            <a:ext cx="17094970" cy="9178714"/>
            <a:chOff x="0" y="0"/>
            <a:chExt cx="1790719" cy="961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0719" cy="961481"/>
            </a:xfrm>
            <a:custGeom>
              <a:avLst/>
              <a:gdLst/>
              <a:ahLst/>
              <a:cxnLst/>
              <a:rect r="r" b="b" t="t" l="l"/>
              <a:pathLst>
                <a:path h="961481" w="1790719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790719" cy="1104356"/>
            </a:xfrm>
            <a:prstGeom prst="rect">
              <a:avLst/>
            </a:prstGeom>
          </p:spPr>
          <p:txBody>
            <a:bodyPr anchor="ctr" rtlCol="false" tIns="127726" lIns="127726" bIns="127726" rIns="127726"/>
            <a:lstStyle/>
            <a:p>
              <a:pPr algn="ctr">
                <a:lnSpc>
                  <a:spcPts val="79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534956" y="914264"/>
            <a:ext cx="1452151" cy="504569"/>
          </a:xfrm>
          <a:custGeom>
            <a:avLst/>
            <a:gdLst/>
            <a:ahLst/>
            <a:cxnLst/>
            <a:rect r="r" b="b" t="t" l="l"/>
            <a:pathLst>
              <a:path h="504569" w="1452151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610251">
            <a:off x="-1866980" y="8882294"/>
            <a:ext cx="4715735" cy="4289354"/>
          </a:xfrm>
          <a:custGeom>
            <a:avLst/>
            <a:gdLst/>
            <a:ahLst/>
            <a:cxnLst/>
            <a:rect r="r" b="b" t="t" l="l"/>
            <a:pathLst>
              <a:path h="4289354" w="4715735">
                <a:moveTo>
                  <a:pt x="0" y="0"/>
                </a:moveTo>
                <a:lnTo>
                  <a:pt x="4715735" y="0"/>
                </a:lnTo>
                <a:lnTo>
                  <a:pt x="4715735" y="4289354"/>
                </a:lnTo>
                <a:lnTo>
                  <a:pt x="0" y="42893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219200" y="2280117"/>
            <a:ext cx="15041831" cy="4678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59"/>
              </a:lnSpc>
            </a:pPr>
            <a:r>
              <a:rPr lang="en-US" b="true" sz="2599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ЩО ЗА СКРОМНИМ ОДЯГОМ</a:t>
            </a:r>
          </a:p>
          <a:p>
            <a:pPr algn="l">
              <a:lnSpc>
                <a:spcPts val="4159"/>
              </a:lnSpc>
            </a:pP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Жінка й чоловік у скромному одязі прийшли до офісу президента Гарвардського університету й попросили про зустріч, але секретар вирішив, що цим провінціалам нічого тут робити й довго ігнорував прохання, але потім усе ж зважився потурбувати президента.</a:t>
            </a:r>
          </a:p>
          <a:p>
            <a:pPr algn="l">
              <a:lnSpc>
                <a:spcPts val="4159"/>
              </a:lnSpc>
            </a:pP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Той із обуренням зітхнув і погодився.</a:t>
            </a:r>
          </a:p>
          <a:p>
            <a:pPr algn="l">
              <a:lnSpc>
                <a:spcPts val="4159"/>
              </a:lnSpc>
            </a:pP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До нього звернулася жінка:</a:t>
            </a:r>
          </a:p>
          <a:p>
            <a:pPr algn="l">
              <a:lnSpc>
                <a:spcPts val="4159"/>
              </a:lnSpc>
            </a:pP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— Наш син навчався у вашому університеті. Він був дуже щасливий тут. Його, на жаль, не стало. Ми хотіли б залишити про нього пам’ять на території університету.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830858" y="6515143"/>
            <a:ext cx="4457142" cy="3771857"/>
          </a:xfrm>
          <a:custGeom>
            <a:avLst/>
            <a:gdLst/>
            <a:ahLst/>
            <a:cxnLst/>
            <a:rect r="r" b="b" t="t" l="l"/>
            <a:pathLst>
              <a:path h="3771857" w="4457142">
                <a:moveTo>
                  <a:pt x="0" y="0"/>
                </a:moveTo>
                <a:lnTo>
                  <a:pt x="4457142" y="0"/>
                </a:lnTo>
                <a:lnTo>
                  <a:pt x="4457142" y="3771857"/>
                </a:lnTo>
                <a:lnTo>
                  <a:pt x="0" y="37718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219200" y="1359080"/>
            <a:ext cx="14622100" cy="581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99"/>
              </a:lnSpc>
            </a:pPr>
            <a:r>
              <a:rPr lang="en-US" sz="29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Прочитайте текст, висловіть своє враження.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6515" y="554143"/>
            <a:ext cx="17094970" cy="9178714"/>
            <a:chOff x="0" y="0"/>
            <a:chExt cx="1790719" cy="961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0719" cy="961481"/>
            </a:xfrm>
            <a:custGeom>
              <a:avLst/>
              <a:gdLst/>
              <a:ahLst/>
              <a:cxnLst/>
              <a:rect r="r" b="b" t="t" l="l"/>
              <a:pathLst>
                <a:path h="961481" w="1790719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790719" cy="1104356"/>
            </a:xfrm>
            <a:prstGeom prst="rect">
              <a:avLst/>
            </a:prstGeom>
          </p:spPr>
          <p:txBody>
            <a:bodyPr anchor="ctr" rtlCol="false" tIns="127726" lIns="127726" bIns="127726" rIns="127726"/>
            <a:lstStyle/>
            <a:p>
              <a:pPr algn="ctr">
                <a:lnSpc>
                  <a:spcPts val="79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534956" y="914264"/>
            <a:ext cx="1452151" cy="504569"/>
          </a:xfrm>
          <a:custGeom>
            <a:avLst/>
            <a:gdLst/>
            <a:ahLst/>
            <a:cxnLst/>
            <a:rect r="r" b="b" t="t" l="l"/>
            <a:pathLst>
              <a:path h="504569" w="1452151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610251">
            <a:off x="-1866980" y="8882294"/>
            <a:ext cx="4715735" cy="4289354"/>
          </a:xfrm>
          <a:custGeom>
            <a:avLst/>
            <a:gdLst/>
            <a:ahLst/>
            <a:cxnLst/>
            <a:rect r="r" b="b" t="t" l="l"/>
            <a:pathLst>
              <a:path h="4289354" w="4715735">
                <a:moveTo>
                  <a:pt x="0" y="0"/>
                </a:moveTo>
                <a:lnTo>
                  <a:pt x="4715735" y="0"/>
                </a:lnTo>
                <a:lnTo>
                  <a:pt x="4715735" y="4289354"/>
                </a:lnTo>
                <a:lnTo>
                  <a:pt x="0" y="42893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312703" y="7131083"/>
            <a:ext cx="4378782" cy="2993992"/>
          </a:xfrm>
          <a:custGeom>
            <a:avLst/>
            <a:gdLst/>
            <a:ahLst/>
            <a:cxnLst/>
            <a:rect r="r" b="b" t="t" l="l"/>
            <a:pathLst>
              <a:path h="2993992" w="4378782">
                <a:moveTo>
                  <a:pt x="0" y="0"/>
                </a:moveTo>
                <a:lnTo>
                  <a:pt x="4378782" y="0"/>
                </a:lnTo>
                <a:lnTo>
                  <a:pt x="4378782" y="2993992"/>
                </a:lnTo>
                <a:lnTo>
                  <a:pt x="0" y="29939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219200" y="1359080"/>
            <a:ext cx="14622100" cy="581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99"/>
              </a:lnSpc>
            </a:pPr>
            <a:r>
              <a:rPr lang="en-US" sz="29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Прочитайте текст, висловіть своє враження.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19200" y="2280117"/>
            <a:ext cx="15767907" cy="520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59"/>
              </a:lnSpc>
            </a:pP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Президент</a:t>
            </a: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зовсім роздратувався.</a:t>
            </a:r>
          </a:p>
          <a:p>
            <a:pPr algn="l">
              <a:lnSpc>
                <a:spcPts val="4159"/>
              </a:lnSpc>
            </a:pP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— Пані! — зухвало відповів він, — ми не можемо ставити статуї усім, хто навчався в Гарварді.</a:t>
            </a:r>
          </a:p>
          <a:p>
            <a:pPr algn="l">
              <a:lnSpc>
                <a:spcPts val="4159"/>
              </a:lnSpc>
            </a:pP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— Ні, — поспішила заперечити жінка, — ми хочемо побудувати новий корпус для Гарварду.</a:t>
            </a:r>
          </a:p>
          <a:p>
            <a:pPr algn="l">
              <a:lnSpc>
                <a:spcPts val="4159"/>
              </a:lnSpc>
            </a:pP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Президент глянув на її вицвілу сукню та бідний костюм і єхидно засміявся.</a:t>
            </a:r>
          </a:p>
          <a:p>
            <a:pPr algn="l">
              <a:lnSpc>
                <a:spcPts val="4159"/>
              </a:lnSpc>
            </a:pPr>
          </a:p>
          <a:p>
            <a:pPr algn="l">
              <a:lnSpc>
                <a:spcPts val="4159"/>
              </a:lnSpc>
            </a:pPr>
            <a:r>
              <a:rPr lang="en-US" sz="25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 це були сенатор одного зі штатів США, «залізничний» магнат, і його дружина. Вони в пам’ять про сина заснували Стенфордський університет, сказавши: «Діти Каліфорнії будуть нашими дітьми».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6515" y="554143"/>
            <a:ext cx="17094970" cy="9178714"/>
            <a:chOff x="0" y="0"/>
            <a:chExt cx="1790719" cy="961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0719" cy="961481"/>
            </a:xfrm>
            <a:custGeom>
              <a:avLst/>
              <a:gdLst/>
              <a:ahLst/>
              <a:cxnLst/>
              <a:rect r="r" b="b" t="t" l="l"/>
              <a:pathLst>
                <a:path h="961481" w="1790719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790719" cy="1104356"/>
            </a:xfrm>
            <a:prstGeom prst="rect">
              <a:avLst/>
            </a:prstGeom>
          </p:spPr>
          <p:txBody>
            <a:bodyPr anchor="ctr" rtlCol="false" tIns="127726" lIns="127726" bIns="127726" rIns="127726"/>
            <a:lstStyle/>
            <a:p>
              <a:pPr algn="ctr">
                <a:lnSpc>
                  <a:spcPts val="79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534956" y="914264"/>
            <a:ext cx="1452151" cy="504569"/>
          </a:xfrm>
          <a:custGeom>
            <a:avLst/>
            <a:gdLst/>
            <a:ahLst/>
            <a:cxnLst/>
            <a:rect r="r" b="b" t="t" l="l"/>
            <a:pathLst>
              <a:path h="504569" w="1452151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3610251">
            <a:off x="-1866980" y="8882294"/>
            <a:ext cx="4715735" cy="4289354"/>
          </a:xfrm>
          <a:custGeom>
            <a:avLst/>
            <a:gdLst/>
            <a:ahLst/>
            <a:cxnLst/>
            <a:rect r="r" b="b" t="t" l="l"/>
            <a:pathLst>
              <a:path h="4289354" w="4715735">
                <a:moveTo>
                  <a:pt x="0" y="0"/>
                </a:moveTo>
                <a:lnTo>
                  <a:pt x="4715735" y="0"/>
                </a:lnTo>
                <a:lnTo>
                  <a:pt x="4715735" y="4289354"/>
                </a:lnTo>
                <a:lnTo>
                  <a:pt x="0" y="42893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353646" y="4760473"/>
            <a:ext cx="8337839" cy="4972384"/>
          </a:xfrm>
          <a:custGeom>
            <a:avLst/>
            <a:gdLst/>
            <a:ahLst/>
            <a:cxnLst/>
            <a:rect r="r" b="b" t="t" l="l"/>
            <a:pathLst>
              <a:path h="4972384" w="8337839">
                <a:moveTo>
                  <a:pt x="0" y="0"/>
                </a:moveTo>
                <a:lnTo>
                  <a:pt x="8337839" y="0"/>
                </a:lnTo>
                <a:lnTo>
                  <a:pt x="8337839" y="4972384"/>
                </a:lnTo>
                <a:lnTo>
                  <a:pt x="0" y="497238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734733" y="1371208"/>
            <a:ext cx="11957119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Напишіть під диктовку словниковий диктант.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734733" y="2394465"/>
            <a:ext cx="13234377" cy="9671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i="true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Президент, Гарвардський університет, провінціали, на жаль,</a:t>
            </a:r>
          </a:p>
          <a:p>
            <a:pPr algn="l">
              <a:lnSpc>
                <a:spcPts val="3919"/>
              </a:lnSpc>
            </a:pPr>
            <a:r>
              <a:rPr lang="en-US" sz="2799" i="true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територія, заперечила, зухвало, сенатор, США, Стенфорд, Каліфорнія.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734733" y="4619139"/>
            <a:ext cx="11957119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Складіть план тексту.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6515" y="554143"/>
            <a:ext cx="17094970" cy="9178714"/>
            <a:chOff x="0" y="0"/>
            <a:chExt cx="1790719" cy="961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0719" cy="961481"/>
            </a:xfrm>
            <a:custGeom>
              <a:avLst/>
              <a:gdLst/>
              <a:ahLst/>
              <a:cxnLst/>
              <a:rect r="r" b="b" t="t" l="l"/>
              <a:pathLst>
                <a:path h="961481" w="1790719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790719" cy="1104356"/>
            </a:xfrm>
            <a:prstGeom prst="rect">
              <a:avLst/>
            </a:prstGeom>
          </p:spPr>
          <p:txBody>
            <a:bodyPr anchor="ctr" rtlCol="false" tIns="127726" lIns="127726" bIns="127726" rIns="127726"/>
            <a:lstStyle/>
            <a:p>
              <a:pPr algn="ctr">
                <a:lnSpc>
                  <a:spcPts val="79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534956" y="914264"/>
            <a:ext cx="1452151" cy="504569"/>
          </a:xfrm>
          <a:custGeom>
            <a:avLst/>
            <a:gdLst/>
            <a:ahLst/>
            <a:cxnLst/>
            <a:rect r="r" b="b" t="t" l="l"/>
            <a:pathLst>
              <a:path h="504569" w="1452151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628491" y="1166548"/>
            <a:ext cx="8356608" cy="1261846"/>
            <a:chOff x="0" y="0"/>
            <a:chExt cx="2200917" cy="33233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200917" cy="332338"/>
            </a:xfrm>
            <a:custGeom>
              <a:avLst/>
              <a:gdLst/>
              <a:ahLst/>
              <a:cxnLst/>
              <a:rect r="r" b="b" t="t" l="l"/>
              <a:pathLst>
                <a:path h="332338" w="2200917">
                  <a:moveTo>
                    <a:pt x="47249" y="0"/>
                  </a:moveTo>
                  <a:lnTo>
                    <a:pt x="2153669" y="0"/>
                  </a:lnTo>
                  <a:cubicBezTo>
                    <a:pt x="2166200" y="0"/>
                    <a:pt x="2178218" y="4978"/>
                    <a:pt x="2187079" y="13839"/>
                  </a:cubicBezTo>
                  <a:cubicBezTo>
                    <a:pt x="2195939" y="22700"/>
                    <a:pt x="2200917" y="34717"/>
                    <a:pt x="2200917" y="47249"/>
                  </a:cubicBezTo>
                  <a:lnTo>
                    <a:pt x="2200917" y="285090"/>
                  </a:lnTo>
                  <a:cubicBezTo>
                    <a:pt x="2200917" y="297621"/>
                    <a:pt x="2195939" y="309639"/>
                    <a:pt x="2187079" y="318499"/>
                  </a:cubicBezTo>
                  <a:cubicBezTo>
                    <a:pt x="2178218" y="327360"/>
                    <a:pt x="2166200" y="332338"/>
                    <a:pt x="2153669" y="332338"/>
                  </a:cubicBezTo>
                  <a:lnTo>
                    <a:pt x="47249" y="332338"/>
                  </a:lnTo>
                  <a:cubicBezTo>
                    <a:pt x="34717" y="332338"/>
                    <a:pt x="22700" y="327360"/>
                    <a:pt x="13839" y="318499"/>
                  </a:cubicBezTo>
                  <a:cubicBezTo>
                    <a:pt x="4978" y="309639"/>
                    <a:pt x="0" y="297621"/>
                    <a:pt x="0" y="285090"/>
                  </a:cubicBezTo>
                  <a:lnTo>
                    <a:pt x="0" y="47249"/>
                  </a:lnTo>
                  <a:cubicBezTo>
                    <a:pt x="0" y="34717"/>
                    <a:pt x="4978" y="22700"/>
                    <a:pt x="13839" y="13839"/>
                  </a:cubicBezTo>
                  <a:cubicBezTo>
                    <a:pt x="22700" y="4978"/>
                    <a:pt x="34717" y="0"/>
                    <a:pt x="47249" y="0"/>
                  </a:cubicBezTo>
                  <a:close/>
                </a:path>
              </a:pathLst>
            </a:custGeom>
            <a:solidFill>
              <a:srgbClr val="A2256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2200917" cy="3894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4254385" y="4421414"/>
            <a:ext cx="3004915" cy="4836886"/>
          </a:xfrm>
          <a:custGeom>
            <a:avLst/>
            <a:gdLst/>
            <a:ahLst/>
            <a:cxnLst/>
            <a:rect r="r" b="b" t="t" l="l"/>
            <a:pathLst>
              <a:path h="4836886" w="3004915">
                <a:moveTo>
                  <a:pt x="0" y="0"/>
                </a:moveTo>
                <a:lnTo>
                  <a:pt x="3004915" y="0"/>
                </a:lnTo>
                <a:lnTo>
                  <a:pt x="3004915" y="4836886"/>
                </a:lnTo>
                <a:lnTo>
                  <a:pt x="0" y="48368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75119" y="4379816"/>
            <a:ext cx="3256335" cy="5907184"/>
          </a:xfrm>
          <a:custGeom>
            <a:avLst/>
            <a:gdLst/>
            <a:ahLst/>
            <a:cxnLst/>
            <a:rect r="r" b="b" t="t" l="l"/>
            <a:pathLst>
              <a:path h="5907184" w="3256335">
                <a:moveTo>
                  <a:pt x="0" y="0"/>
                </a:moveTo>
                <a:lnTo>
                  <a:pt x="3256336" y="0"/>
                </a:lnTo>
                <a:lnTo>
                  <a:pt x="3256336" y="5907184"/>
                </a:lnTo>
                <a:lnTo>
                  <a:pt x="0" y="59071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028700" y="3249385"/>
            <a:ext cx="15958407" cy="581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99"/>
              </a:lnSpc>
            </a:pPr>
            <a:r>
              <a:rPr lang="en-US" sz="29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Як ви гадаєте, чому ці багатії були так бідно й непрезентабельно одягнені?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103287" y="1323583"/>
            <a:ext cx="7649583" cy="813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637"/>
              </a:lnSpc>
            </a:pPr>
            <a:r>
              <a:rPr lang="en-US" sz="4741" b="true">
                <a:solidFill>
                  <a:srgbClr val="FAF8F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Проблемне запитання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6515" y="554143"/>
            <a:ext cx="17094970" cy="9178714"/>
            <a:chOff x="0" y="0"/>
            <a:chExt cx="1790719" cy="961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0719" cy="961481"/>
            </a:xfrm>
            <a:custGeom>
              <a:avLst/>
              <a:gdLst/>
              <a:ahLst/>
              <a:cxnLst/>
              <a:rect r="r" b="b" t="t" l="l"/>
              <a:pathLst>
                <a:path h="961481" w="1790719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790719" cy="1104356"/>
            </a:xfrm>
            <a:prstGeom prst="rect">
              <a:avLst/>
            </a:prstGeom>
          </p:spPr>
          <p:txBody>
            <a:bodyPr anchor="ctr" rtlCol="false" tIns="127726" lIns="127726" bIns="127726" rIns="127726"/>
            <a:lstStyle/>
            <a:p>
              <a:pPr algn="ctr">
                <a:lnSpc>
                  <a:spcPts val="79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534956" y="914264"/>
            <a:ext cx="1452151" cy="504569"/>
          </a:xfrm>
          <a:custGeom>
            <a:avLst/>
            <a:gdLst/>
            <a:ahLst/>
            <a:cxnLst/>
            <a:rect r="r" b="b" t="t" l="l"/>
            <a:pathLst>
              <a:path h="504569" w="1452151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628491" y="1166548"/>
            <a:ext cx="6411288" cy="1261846"/>
            <a:chOff x="0" y="0"/>
            <a:chExt cx="1688570" cy="33233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88570" cy="332338"/>
            </a:xfrm>
            <a:custGeom>
              <a:avLst/>
              <a:gdLst/>
              <a:ahLst/>
              <a:cxnLst/>
              <a:rect r="r" b="b" t="t" l="l"/>
              <a:pathLst>
                <a:path h="332338" w="1688570">
                  <a:moveTo>
                    <a:pt x="61585" y="0"/>
                  </a:moveTo>
                  <a:lnTo>
                    <a:pt x="1626985" y="0"/>
                  </a:lnTo>
                  <a:cubicBezTo>
                    <a:pt x="1660997" y="0"/>
                    <a:pt x="1688570" y="27572"/>
                    <a:pt x="1688570" y="61585"/>
                  </a:cubicBezTo>
                  <a:lnTo>
                    <a:pt x="1688570" y="270753"/>
                  </a:lnTo>
                  <a:cubicBezTo>
                    <a:pt x="1688570" y="287087"/>
                    <a:pt x="1682081" y="302751"/>
                    <a:pt x="1670532" y="314300"/>
                  </a:cubicBezTo>
                  <a:cubicBezTo>
                    <a:pt x="1658982" y="325850"/>
                    <a:pt x="1643318" y="332338"/>
                    <a:pt x="1626985" y="332338"/>
                  </a:cubicBezTo>
                  <a:lnTo>
                    <a:pt x="61585" y="332338"/>
                  </a:lnTo>
                  <a:cubicBezTo>
                    <a:pt x="27572" y="332338"/>
                    <a:pt x="0" y="304766"/>
                    <a:pt x="0" y="270753"/>
                  </a:cubicBezTo>
                  <a:lnTo>
                    <a:pt x="0" y="61585"/>
                  </a:lnTo>
                  <a:cubicBezTo>
                    <a:pt x="0" y="45252"/>
                    <a:pt x="6488" y="29587"/>
                    <a:pt x="18038" y="18038"/>
                  </a:cubicBezTo>
                  <a:cubicBezTo>
                    <a:pt x="29587" y="6488"/>
                    <a:pt x="45252" y="0"/>
                    <a:pt x="61585" y="0"/>
                  </a:cubicBezTo>
                  <a:close/>
                </a:path>
              </a:pathLst>
            </a:custGeom>
            <a:solidFill>
              <a:srgbClr val="A2256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1688570" cy="3894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2694579" y="4603885"/>
            <a:ext cx="5593421" cy="5537487"/>
          </a:xfrm>
          <a:custGeom>
            <a:avLst/>
            <a:gdLst/>
            <a:ahLst/>
            <a:cxnLst/>
            <a:rect r="r" b="b" t="t" l="l"/>
            <a:pathLst>
              <a:path h="5537487" w="5593421">
                <a:moveTo>
                  <a:pt x="0" y="0"/>
                </a:moveTo>
                <a:lnTo>
                  <a:pt x="5593421" y="0"/>
                </a:lnTo>
                <a:lnTo>
                  <a:pt x="5593421" y="5537487"/>
                </a:lnTo>
                <a:lnTo>
                  <a:pt x="0" y="55374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3200399"/>
            <a:ext cx="15630809" cy="3546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04516" indent="-302258" lvl="1">
              <a:lnSpc>
                <a:spcPts val="475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Як ви вважаєте, чому не варто вдаватися до крайнощів в одязі: одягатися ультрамодно й дорого або зовсім не звер</a:t>
            </a: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тат</a:t>
            </a: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 увагу на свій зовнішній вигляд, бути неохайним та старомодним?</a:t>
            </a:r>
          </a:p>
          <a:p>
            <a:pPr algn="l" marL="604516" indent="-302258" lvl="1">
              <a:lnSpc>
                <a:spcPts val="475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Яке значення в структурі речення мають однорідні члени?</a:t>
            </a:r>
          </a:p>
          <a:p>
            <a:pPr algn="l" marL="604516" indent="-302258" lvl="1">
              <a:lnSpc>
                <a:spcPts val="475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Чим вони поєднуються і ч</a:t>
            </a: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им відділяються?</a:t>
            </a:r>
          </a:p>
          <a:p>
            <a:pPr algn="l" marL="604516" indent="-302258" lvl="1">
              <a:lnSpc>
                <a:spcPts val="475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Позначте свій настрій на уроці.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628491" y="7372628"/>
            <a:ext cx="4614092" cy="1464974"/>
          </a:xfrm>
          <a:custGeom>
            <a:avLst/>
            <a:gdLst/>
            <a:ahLst/>
            <a:cxnLst/>
            <a:rect r="r" b="b" t="t" l="l"/>
            <a:pathLst>
              <a:path h="1464974" w="4614092">
                <a:moveTo>
                  <a:pt x="0" y="0"/>
                </a:moveTo>
                <a:lnTo>
                  <a:pt x="4614092" y="0"/>
                </a:lnTo>
                <a:lnTo>
                  <a:pt x="4614092" y="1464974"/>
                </a:lnTo>
                <a:lnTo>
                  <a:pt x="0" y="14649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278188" y="1323583"/>
            <a:ext cx="3511456" cy="813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637"/>
              </a:lnSpc>
            </a:pPr>
            <a:r>
              <a:rPr lang="en-US" sz="4741" b="true">
                <a:solidFill>
                  <a:srgbClr val="FAF8F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Рефлексія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6AB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96515" y="554143"/>
            <a:ext cx="17094970" cy="9178714"/>
            <a:chOff x="0" y="0"/>
            <a:chExt cx="1790719" cy="9614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790719" cy="961481"/>
            </a:xfrm>
            <a:custGeom>
              <a:avLst/>
              <a:gdLst/>
              <a:ahLst/>
              <a:cxnLst/>
              <a:rect r="r" b="b" t="t" l="l"/>
              <a:pathLst>
                <a:path h="961481" w="1790719">
                  <a:moveTo>
                    <a:pt x="58072" y="0"/>
                  </a:moveTo>
                  <a:lnTo>
                    <a:pt x="1732647" y="0"/>
                  </a:lnTo>
                  <a:cubicBezTo>
                    <a:pt x="1764719" y="0"/>
                    <a:pt x="1790719" y="26000"/>
                    <a:pt x="1790719" y="58072"/>
                  </a:cubicBezTo>
                  <a:lnTo>
                    <a:pt x="1790719" y="903410"/>
                  </a:lnTo>
                  <a:cubicBezTo>
                    <a:pt x="1790719" y="935482"/>
                    <a:pt x="1764719" y="961481"/>
                    <a:pt x="1732647" y="961481"/>
                  </a:cubicBezTo>
                  <a:lnTo>
                    <a:pt x="58072" y="961481"/>
                  </a:lnTo>
                  <a:cubicBezTo>
                    <a:pt x="26000" y="961481"/>
                    <a:pt x="0" y="935482"/>
                    <a:pt x="0" y="903410"/>
                  </a:cubicBezTo>
                  <a:lnTo>
                    <a:pt x="0" y="58072"/>
                  </a:lnTo>
                  <a:cubicBezTo>
                    <a:pt x="0" y="26000"/>
                    <a:pt x="26000" y="0"/>
                    <a:pt x="58072" y="0"/>
                  </a:cubicBezTo>
                  <a:close/>
                </a:path>
              </a:pathLst>
            </a:custGeom>
            <a:solidFill>
              <a:srgbClr val="FAF8F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42875"/>
              <a:ext cx="1790719" cy="1104356"/>
            </a:xfrm>
            <a:prstGeom prst="rect">
              <a:avLst/>
            </a:prstGeom>
          </p:spPr>
          <p:txBody>
            <a:bodyPr anchor="ctr" rtlCol="false" tIns="127726" lIns="127726" bIns="127726" rIns="127726"/>
            <a:lstStyle/>
            <a:p>
              <a:pPr algn="ctr">
                <a:lnSpc>
                  <a:spcPts val="792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534956" y="914264"/>
            <a:ext cx="1452151" cy="504569"/>
          </a:xfrm>
          <a:custGeom>
            <a:avLst/>
            <a:gdLst/>
            <a:ahLst/>
            <a:cxnLst/>
            <a:rect r="r" b="b" t="t" l="l"/>
            <a:pathLst>
              <a:path h="504569" w="1452151">
                <a:moveTo>
                  <a:pt x="0" y="0"/>
                </a:moveTo>
                <a:lnTo>
                  <a:pt x="1452151" y="0"/>
                </a:lnTo>
                <a:lnTo>
                  <a:pt x="1452151" y="504569"/>
                </a:lnTo>
                <a:lnTo>
                  <a:pt x="0" y="5045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628491" y="1166548"/>
            <a:ext cx="7815405" cy="1261846"/>
            <a:chOff x="0" y="0"/>
            <a:chExt cx="2058378" cy="33233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058378" cy="332338"/>
            </a:xfrm>
            <a:custGeom>
              <a:avLst/>
              <a:gdLst/>
              <a:ahLst/>
              <a:cxnLst/>
              <a:rect r="r" b="b" t="t" l="l"/>
              <a:pathLst>
                <a:path h="332338" w="2058378">
                  <a:moveTo>
                    <a:pt x="50520" y="0"/>
                  </a:moveTo>
                  <a:lnTo>
                    <a:pt x="2007858" y="0"/>
                  </a:lnTo>
                  <a:cubicBezTo>
                    <a:pt x="2021257" y="0"/>
                    <a:pt x="2034107" y="5323"/>
                    <a:pt x="2043581" y="14797"/>
                  </a:cubicBezTo>
                  <a:cubicBezTo>
                    <a:pt x="2053055" y="24272"/>
                    <a:pt x="2058378" y="37122"/>
                    <a:pt x="2058378" y="50520"/>
                  </a:cubicBezTo>
                  <a:lnTo>
                    <a:pt x="2058378" y="281818"/>
                  </a:lnTo>
                  <a:cubicBezTo>
                    <a:pt x="2058378" y="309719"/>
                    <a:pt x="2035759" y="332338"/>
                    <a:pt x="2007858" y="332338"/>
                  </a:cubicBezTo>
                  <a:lnTo>
                    <a:pt x="50520" y="332338"/>
                  </a:lnTo>
                  <a:cubicBezTo>
                    <a:pt x="22619" y="332338"/>
                    <a:pt x="0" y="309719"/>
                    <a:pt x="0" y="281818"/>
                  </a:cubicBezTo>
                  <a:lnTo>
                    <a:pt x="0" y="50520"/>
                  </a:lnTo>
                  <a:cubicBezTo>
                    <a:pt x="0" y="22619"/>
                    <a:pt x="22619" y="0"/>
                    <a:pt x="50520" y="0"/>
                  </a:cubicBezTo>
                  <a:close/>
                </a:path>
              </a:pathLst>
            </a:custGeom>
            <a:solidFill>
              <a:srgbClr val="A2256F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57150"/>
              <a:ext cx="2058378" cy="3894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9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2205035" y="6831896"/>
            <a:ext cx="5486451" cy="2900961"/>
          </a:xfrm>
          <a:custGeom>
            <a:avLst/>
            <a:gdLst/>
            <a:ahLst/>
            <a:cxnLst/>
            <a:rect r="r" b="b" t="t" l="l"/>
            <a:pathLst>
              <a:path h="2900961" w="5486451">
                <a:moveTo>
                  <a:pt x="0" y="0"/>
                </a:moveTo>
                <a:lnTo>
                  <a:pt x="5486450" y="0"/>
                </a:lnTo>
                <a:lnTo>
                  <a:pt x="5486450" y="2900961"/>
                </a:lnTo>
                <a:lnTo>
                  <a:pt x="0" y="29009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3165811"/>
            <a:ext cx="15358616" cy="12192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99"/>
              </a:lnSpc>
            </a:pPr>
            <a:r>
              <a:rPr lang="en-US" sz="2999" b="true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Пофантазуйте й опишіть стиль одягу (або форму) школяра / школярки 2050 року. Використовувати в описі однорідні члени речення.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2233833" y="1343335"/>
            <a:ext cx="6604721" cy="813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637"/>
              </a:lnSpc>
            </a:pPr>
            <a:r>
              <a:rPr lang="en-US" sz="4741" b="true">
                <a:solidFill>
                  <a:srgbClr val="FAF8F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Домашнє завдання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DAGj75C95Y4</dc:identifier>
  <dcterms:modified xsi:type="dcterms:W3CDTF">2011-08-01T06:04:30Z</dcterms:modified>
  <cp:revision>1</cp:revision>
  <dc:title>УРОК 112</dc:title>
</cp:coreProperties>
</file>