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ontserrat" panose="00000500000000000000" pitchFamily="2" charset="-52"/>
      <p:regular r:id="rId14"/>
    </p:embeddedFont>
    <p:embeddedFont>
      <p:font typeface="Montserrat Bold" panose="00000800000000000000" charset="-5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a.izzi.digital/DOS/332534/340754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ua.izzi.digital/DOS/332534/340754.html" TargetMode="Externa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65880" y="5815190"/>
            <a:ext cx="6775018" cy="2587404"/>
            <a:chOff x="0" y="0"/>
            <a:chExt cx="1784367" cy="681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84367" cy="681456"/>
            </a:xfrm>
            <a:custGeom>
              <a:avLst/>
              <a:gdLst/>
              <a:ahLst/>
              <a:cxnLst/>
              <a:rect l="l" t="t" r="r" b="b"/>
              <a:pathLst>
                <a:path w="1784367" h="681456">
                  <a:moveTo>
                    <a:pt x="58279" y="0"/>
                  </a:moveTo>
                  <a:lnTo>
                    <a:pt x="1726088" y="0"/>
                  </a:lnTo>
                  <a:cubicBezTo>
                    <a:pt x="1741545" y="0"/>
                    <a:pt x="1756368" y="6140"/>
                    <a:pt x="1767298" y="17069"/>
                  </a:cubicBezTo>
                  <a:cubicBezTo>
                    <a:pt x="1778227" y="27999"/>
                    <a:pt x="1784367" y="42822"/>
                    <a:pt x="1784367" y="58279"/>
                  </a:cubicBezTo>
                  <a:lnTo>
                    <a:pt x="1784367" y="623178"/>
                  </a:lnTo>
                  <a:cubicBezTo>
                    <a:pt x="1784367" y="638634"/>
                    <a:pt x="1778227" y="653458"/>
                    <a:pt x="1767298" y="664387"/>
                  </a:cubicBezTo>
                  <a:cubicBezTo>
                    <a:pt x="1756368" y="675316"/>
                    <a:pt x="1741545" y="681456"/>
                    <a:pt x="1726088" y="681456"/>
                  </a:cubicBezTo>
                  <a:lnTo>
                    <a:pt x="58279" y="681456"/>
                  </a:lnTo>
                  <a:cubicBezTo>
                    <a:pt x="42822" y="681456"/>
                    <a:pt x="27999" y="675316"/>
                    <a:pt x="17069" y="664387"/>
                  </a:cubicBezTo>
                  <a:cubicBezTo>
                    <a:pt x="6140" y="653458"/>
                    <a:pt x="0" y="638634"/>
                    <a:pt x="0" y="623178"/>
                  </a:cubicBezTo>
                  <a:lnTo>
                    <a:pt x="0" y="58279"/>
                  </a:lnTo>
                  <a:cubicBezTo>
                    <a:pt x="0" y="42822"/>
                    <a:pt x="6140" y="27999"/>
                    <a:pt x="17069" y="17069"/>
                  </a:cubicBezTo>
                  <a:cubicBezTo>
                    <a:pt x="27999" y="6140"/>
                    <a:pt x="42822" y="0"/>
                    <a:pt x="5827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784367" cy="73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114663" y="1028700"/>
            <a:ext cx="1917725" cy="666338"/>
          </a:xfrm>
          <a:custGeom>
            <a:avLst/>
            <a:gdLst/>
            <a:ahLst/>
            <a:cxnLst/>
            <a:rect l="l" t="t" r="r" b="b"/>
            <a:pathLst>
              <a:path w="1917725" h="666338">
                <a:moveTo>
                  <a:pt x="0" y="0"/>
                </a:moveTo>
                <a:lnTo>
                  <a:pt x="1917725" y="0"/>
                </a:lnTo>
                <a:lnTo>
                  <a:pt x="1917725" y="666338"/>
                </a:lnTo>
                <a:lnTo>
                  <a:pt x="0" y="666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42590" y="2389557"/>
            <a:ext cx="350997" cy="797719"/>
          </a:xfrm>
          <a:custGeom>
            <a:avLst/>
            <a:gdLst/>
            <a:ahLst/>
            <a:cxnLst/>
            <a:rect l="l" t="t" r="r" b="b"/>
            <a:pathLst>
              <a:path w="350997" h="797719">
                <a:moveTo>
                  <a:pt x="0" y="0"/>
                </a:moveTo>
                <a:lnTo>
                  <a:pt x="350996" y="0"/>
                </a:lnTo>
                <a:lnTo>
                  <a:pt x="350996" y="797719"/>
                </a:lnTo>
                <a:lnTo>
                  <a:pt x="0" y="797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5614" y="1264663"/>
            <a:ext cx="7757675" cy="7757675"/>
          </a:xfrm>
          <a:custGeom>
            <a:avLst/>
            <a:gdLst/>
            <a:ahLst/>
            <a:cxnLst/>
            <a:rect l="l" t="t" r="r" b="b"/>
            <a:pathLst>
              <a:path w="7757675" h="7757675">
                <a:moveTo>
                  <a:pt x="0" y="0"/>
                </a:moveTo>
                <a:lnTo>
                  <a:pt x="7757675" y="0"/>
                </a:lnTo>
                <a:lnTo>
                  <a:pt x="7757675" y="7757674"/>
                </a:lnTo>
                <a:lnTo>
                  <a:pt x="0" y="775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>
            <a:hlinkClick r:id="rId6" tooltip="https://ua.izzi.digital/DOS/332534/340754.html"/>
          </p:cNvPr>
          <p:cNvSpPr/>
          <p:nvPr/>
        </p:nvSpPr>
        <p:spPr>
          <a:xfrm>
            <a:off x="14525901" y="2528863"/>
            <a:ext cx="1829992" cy="666338"/>
          </a:xfrm>
          <a:custGeom>
            <a:avLst/>
            <a:gdLst/>
            <a:ahLst/>
            <a:cxnLst/>
            <a:rect l="l" t="t" r="r" b="b"/>
            <a:pathLst>
              <a:path w="1829992" h="666338">
                <a:moveTo>
                  <a:pt x="0" y="0"/>
                </a:moveTo>
                <a:lnTo>
                  <a:pt x="1829992" y="0"/>
                </a:lnTo>
                <a:lnTo>
                  <a:pt x="1829992" y="666338"/>
                </a:lnTo>
                <a:lnTo>
                  <a:pt x="0" y="6663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254572" y="1548858"/>
            <a:ext cx="5880805" cy="3594642"/>
          </a:xfrm>
          <a:custGeom>
            <a:avLst/>
            <a:gdLst/>
            <a:ahLst/>
            <a:cxnLst/>
            <a:rect l="l" t="t" r="r" b="b"/>
            <a:pathLst>
              <a:path w="5880805" h="3594642">
                <a:moveTo>
                  <a:pt x="0" y="0"/>
                </a:moveTo>
                <a:lnTo>
                  <a:pt x="5880804" y="0"/>
                </a:lnTo>
                <a:lnTo>
                  <a:pt x="5880804" y="3594642"/>
                </a:lnTo>
                <a:lnTo>
                  <a:pt x="0" y="35946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416186" y="5971607"/>
            <a:ext cx="6004418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МОВА ЯК ЗАСІБ СПІЛКУВАННЯ. ЗНАЧЕННЯ МОВИ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28491" y="1166548"/>
            <a:ext cx="7256801" cy="1261846"/>
            <a:chOff x="0" y="0"/>
            <a:chExt cx="1911256" cy="3323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1256" cy="332338"/>
            </a:xfrm>
            <a:custGeom>
              <a:avLst/>
              <a:gdLst/>
              <a:ahLst/>
              <a:cxnLst/>
              <a:rect l="l" t="t" r="r" b="b"/>
              <a:pathLst>
                <a:path w="1911256" h="332338">
                  <a:moveTo>
                    <a:pt x="54409" y="0"/>
                  </a:moveTo>
                  <a:lnTo>
                    <a:pt x="1856847" y="0"/>
                  </a:lnTo>
                  <a:cubicBezTo>
                    <a:pt x="1871277" y="0"/>
                    <a:pt x="1885116" y="5732"/>
                    <a:pt x="1895320" y="15936"/>
                  </a:cubicBezTo>
                  <a:cubicBezTo>
                    <a:pt x="1905524" y="26140"/>
                    <a:pt x="1911256" y="39979"/>
                    <a:pt x="1911256" y="54409"/>
                  </a:cubicBezTo>
                  <a:lnTo>
                    <a:pt x="1911256" y="277929"/>
                  </a:lnTo>
                  <a:cubicBezTo>
                    <a:pt x="1911256" y="292359"/>
                    <a:pt x="1905524" y="306198"/>
                    <a:pt x="1895320" y="316402"/>
                  </a:cubicBezTo>
                  <a:cubicBezTo>
                    <a:pt x="1885116" y="326606"/>
                    <a:pt x="1871277" y="332338"/>
                    <a:pt x="1856847" y="332338"/>
                  </a:cubicBezTo>
                  <a:lnTo>
                    <a:pt x="54409" y="332338"/>
                  </a:lnTo>
                  <a:cubicBezTo>
                    <a:pt x="24360" y="332338"/>
                    <a:pt x="0" y="307978"/>
                    <a:pt x="0" y="277929"/>
                  </a:cubicBezTo>
                  <a:lnTo>
                    <a:pt x="0" y="54409"/>
                  </a:lnTo>
                  <a:cubicBezTo>
                    <a:pt x="0" y="39979"/>
                    <a:pt x="5732" y="26140"/>
                    <a:pt x="15936" y="15936"/>
                  </a:cubicBezTo>
                  <a:cubicBezTo>
                    <a:pt x="26140" y="5732"/>
                    <a:pt x="39979" y="0"/>
                    <a:pt x="5440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1256" cy="38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8491" y="3860369"/>
            <a:ext cx="11771933" cy="4360371"/>
            <a:chOff x="0" y="0"/>
            <a:chExt cx="3100427" cy="11484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00427" cy="1148411"/>
            </a:xfrm>
            <a:custGeom>
              <a:avLst/>
              <a:gdLst/>
              <a:ahLst/>
              <a:cxnLst/>
              <a:rect l="l" t="t" r="r" b="b"/>
              <a:pathLst>
                <a:path w="3100427" h="1148411">
                  <a:moveTo>
                    <a:pt x="33541" y="0"/>
                  </a:moveTo>
                  <a:lnTo>
                    <a:pt x="3066886" y="0"/>
                  </a:lnTo>
                  <a:cubicBezTo>
                    <a:pt x="3085410" y="0"/>
                    <a:pt x="3100427" y="15017"/>
                    <a:pt x="3100427" y="33541"/>
                  </a:cubicBezTo>
                  <a:lnTo>
                    <a:pt x="3100427" y="1114870"/>
                  </a:lnTo>
                  <a:cubicBezTo>
                    <a:pt x="3100427" y="1133394"/>
                    <a:pt x="3085410" y="1148411"/>
                    <a:pt x="3066886" y="1148411"/>
                  </a:cubicBezTo>
                  <a:lnTo>
                    <a:pt x="33541" y="1148411"/>
                  </a:lnTo>
                  <a:cubicBezTo>
                    <a:pt x="15017" y="1148411"/>
                    <a:pt x="0" y="1133394"/>
                    <a:pt x="0" y="1114870"/>
                  </a:cubicBezTo>
                  <a:lnTo>
                    <a:pt x="0" y="33541"/>
                  </a:lnTo>
                  <a:cubicBezTo>
                    <a:pt x="0" y="15017"/>
                    <a:pt x="15017" y="0"/>
                    <a:pt x="33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100427" cy="1205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887187" y="2136606"/>
            <a:ext cx="3329014" cy="3618493"/>
          </a:xfrm>
          <a:custGeom>
            <a:avLst/>
            <a:gdLst/>
            <a:ahLst/>
            <a:cxnLst/>
            <a:rect l="l" t="t" r="r" b="b"/>
            <a:pathLst>
              <a:path w="3329014" h="3618493">
                <a:moveTo>
                  <a:pt x="0" y="0"/>
                </a:moveTo>
                <a:lnTo>
                  <a:pt x="3329014" y="0"/>
                </a:lnTo>
                <a:lnTo>
                  <a:pt x="3329014" y="3618493"/>
                </a:lnTo>
                <a:lnTo>
                  <a:pt x="0" y="361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28491" y="3064713"/>
            <a:ext cx="9030742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Попрацюйте в парах. Оцініть есе одне одного.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88711" y="1323583"/>
            <a:ext cx="6736360" cy="81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Взаємооцінювання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88711" y="4369869"/>
            <a:ext cx="10963631" cy="320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32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Уважно слухай однокласника / однокласницю. </a:t>
            </a:r>
          </a:p>
          <a:p>
            <a:pPr marL="518160" lvl="1" indent="-259080" algn="l">
              <a:lnSpc>
                <a:spcPts val="432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Фіксуй позитивні моменти. </a:t>
            </a:r>
          </a:p>
          <a:p>
            <a:pPr marL="518160" lvl="1" indent="-259080" algn="l">
              <a:lnSpc>
                <a:spcPts val="432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Записуй помічені лексичні та орфографічні помилки. </a:t>
            </a:r>
          </a:p>
          <a:p>
            <a:pPr marL="518160" lvl="1" indent="-259080" algn="l">
              <a:lnSpc>
                <a:spcPts val="4320"/>
              </a:lnSpc>
              <a:buAutoNum type="arabicPeriod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Рецензуючи, починай із того, що тобі сподобалося у творі однокласника / однокласниці, потім у коректній формі зазнач про допущені помилки.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28491" y="1166548"/>
            <a:ext cx="7256801" cy="1261846"/>
            <a:chOff x="0" y="0"/>
            <a:chExt cx="1911256" cy="3323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1256" cy="332338"/>
            </a:xfrm>
            <a:custGeom>
              <a:avLst/>
              <a:gdLst/>
              <a:ahLst/>
              <a:cxnLst/>
              <a:rect l="l" t="t" r="r" b="b"/>
              <a:pathLst>
                <a:path w="1911256" h="332338">
                  <a:moveTo>
                    <a:pt x="54409" y="0"/>
                  </a:moveTo>
                  <a:lnTo>
                    <a:pt x="1856847" y="0"/>
                  </a:lnTo>
                  <a:cubicBezTo>
                    <a:pt x="1871277" y="0"/>
                    <a:pt x="1885116" y="5732"/>
                    <a:pt x="1895320" y="15936"/>
                  </a:cubicBezTo>
                  <a:cubicBezTo>
                    <a:pt x="1905524" y="26140"/>
                    <a:pt x="1911256" y="39979"/>
                    <a:pt x="1911256" y="54409"/>
                  </a:cubicBezTo>
                  <a:lnTo>
                    <a:pt x="1911256" y="277929"/>
                  </a:lnTo>
                  <a:cubicBezTo>
                    <a:pt x="1911256" y="292359"/>
                    <a:pt x="1905524" y="306198"/>
                    <a:pt x="1895320" y="316402"/>
                  </a:cubicBezTo>
                  <a:cubicBezTo>
                    <a:pt x="1885116" y="326606"/>
                    <a:pt x="1871277" y="332338"/>
                    <a:pt x="1856847" y="332338"/>
                  </a:cubicBezTo>
                  <a:lnTo>
                    <a:pt x="54409" y="332338"/>
                  </a:lnTo>
                  <a:cubicBezTo>
                    <a:pt x="24360" y="332338"/>
                    <a:pt x="0" y="307978"/>
                    <a:pt x="0" y="277929"/>
                  </a:cubicBezTo>
                  <a:lnTo>
                    <a:pt x="0" y="54409"/>
                  </a:lnTo>
                  <a:cubicBezTo>
                    <a:pt x="0" y="39979"/>
                    <a:pt x="5732" y="26140"/>
                    <a:pt x="15936" y="15936"/>
                  </a:cubicBezTo>
                  <a:cubicBezTo>
                    <a:pt x="26140" y="5732"/>
                    <a:pt x="39979" y="0"/>
                    <a:pt x="5440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1256" cy="38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8491" y="4011797"/>
            <a:ext cx="10176425" cy="2263405"/>
            <a:chOff x="0" y="0"/>
            <a:chExt cx="2680211" cy="5961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80211" cy="596123"/>
            </a:xfrm>
            <a:custGeom>
              <a:avLst/>
              <a:gdLst/>
              <a:ahLst/>
              <a:cxnLst/>
              <a:rect l="l" t="t" r="r" b="b"/>
              <a:pathLst>
                <a:path w="2680211" h="596123">
                  <a:moveTo>
                    <a:pt x="38799" y="0"/>
                  </a:moveTo>
                  <a:lnTo>
                    <a:pt x="2641411" y="0"/>
                  </a:lnTo>
                  <a:cubicBezTo>
                    <a:pt x="2662840" y="0"/>
                    <a:pt x="2680211" y="17371"/>
                    <a:pt x="2680211" y="38799"/>
                  </a:cubicBezTo>
                  <a:lnTo>
                    <a:pt x="2680211" y="557324"/>
                  </a:lnTo>
                  <a:cubicBezTo>
                    <a:pt x="2680211" y="578752"/>
                    <a:pt x="2662840" y="596123"/>
                    <a:pt x="2641411" y="596123"/>
                  </a:cubicBezTo>
                  <a:lnTo>
                    <a:pt x="38799" y="596123"/>
                  </a:lnTo>
                  <a:cubicBezTo>
                    <a:pt x="17371" y="596123"/>
                    <a:pt x="0" y="578752"/>
                    <a:pt x="0" y="557324"/>
                  </a:cubicBezTo>
                  <a:lnTo>
                    <a:pt x="0" y="38799"/>
                  </a:lnTo>
                  <a:cubicBezTo>
                    <a:pt x="0" y="17371"/>
                    <a:pt x="17371" y="0"/>
                    <a:pt x="387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680211" cy="65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589121" y="2428395"/>
            <a:ext cx="1707312" cy="2537896"/>
          </a:xfrm>
          <a:custGeom>
            <a:avLst/>
            <a:gdLst/>
            <a:ahLst/>
            <a:cxnLst/>
            <a:rect l="l" t="t" r="r" b="b"/>
            <a:pathLst>
              <a:path w="1707312" h="2537896">
                <a:moveTo>
                  <a:pt x="0" y="0"/>
                </a:moveTo>
                <a:lnTo>
                  <a:pt x="1707312" y="0"/>
                </a:lnTo>
                <a:lnTo>
                  <a:pt x="1707312" y="2537896"/>
                </a:lnTo>
                <a:lnTo>
                  <a:pt x="0" y="253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6734387"/>
            <a:ext cx="2215120" cy="2998470"/>
          </a:xfrm>
          <a:custGeom>
            <a:avLst/>
            <a:gdLst/>
            <a:ahLst/>
            <a:cxnLst/>
            <a:rect l="l" t="t" r="r" b="b"/>
            <a:pathLst>
              <a:path w="2215120" h="2998470">
                <a:moveTo>
                  <a:pt x="0" y="0"/>
                </a:moveTo>
                <a:lnTo>
                  <a:pt x="2215120" y="0"/>
                </a:lnTo>
                <a:lnTo>
                  <a:pt x="2215120" y="2998470"/>
                </a:lnTo>
                <a:lnTo>
                  <a:pt x="0" y="2998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95680" y="7868826"/>
            <a:ext cx="2582852" cy="2418174"/>
          </a:xfrm>
          <a:custGeom>
            <a:avLst/>
            <a:gdLst/>
            <a:ahLst/>
            <a:cxnLst/>
            <a:rect l="l" t="t" r="r" b="b"/>
            <a:pathLst>
              <a:path w="2582852" h="2418174">
                <a:moveTo>
                  <a:pt x="0" y="0"/>
                </a:moveTo>
                <a:lnTo>
                  <a:pt x="2582853" y="0"/>
                </a:lnTo>
                <a:lnTo>
                  <a:pt x="2582853" y="2418174"/>
                </a:lnTo>
                <a:lnTo>
                  <a:pt x="0" y="2418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82657" y="1323583"/>
            <a:ext cx="5348469" cy="81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Перевірте себе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97042" y="4236720"/>
            <a:ext cx="8385810" cy="175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l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Що для вас було новим? </a:t>
            </a:r>
          </a:p>
          <a:p>
            <a:pPr marL="518158" lvl="1" indent="-259079" algn="l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 вважаєте, чи важко писати твори? </a:t>
            </a:r>
          </a:p>
          <a:p>
            <a:pPr marL="518158" lvl="1" indent="-259079" algn="l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Що потрібно для того, щоб навчитися писати гарні твори образною та грамотною мовою?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28491" y="1166548"/>
            <a:ext cx="9942585" cy="1261846"/>
            <a:chOff x="0" y="0"/>
            <a:chExt cx="2618623" cy="3323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8623" cy="332338"/>
            </a:xfrm>
            <a:custGeom>
              <a:avLst/>
              <a:gdLst/>
              <a:ahLst/>
              <a:cxnLst/>
              <a:rect l="l" t="t" r="r" b="b"/>
              <a:pathLst>
                <a:path w="2618623" h="332338">
                  <a:moveTo>
                    <a:pt x="39712" y="0"/>
                  </a:moveTo>
                  <a:lnTo>
                    <a:pt x="2578912" y="0"/>
                  </a:lnTo>
                  <a:cubicBezTo>
                    <a:pt x="2589444" y="0"/>
                    <a:pt x="2599545" y="4184"/>
                    <a:pt x="2606992" y="11631"/>
                  </a:cubicBezTo>
                  <a:cubicBezTo>
                    <a:pt x="2614439" y="19079"/>
                    <a:pt x="2618623" y="29180"/>
                    <a:pt x="2618623" y="39712"/>
                  </a:cubicBezTo>
                  <a:lnTo>
                    <a:pt x="2618623" y="292626"/>
                  </a:lnTo>
                  <a:cubicBezTo>
                    <a:pt x="2618623" y="314559"/>
                    <a:pt x="2600844" y="332338"/>
                    <a:pt x="2578912" y="332338"/>
                  </a:cubicBezTo>
                  <a:lnTo>
                    <a:pt x="39712" y="332338"/>
                  </a:lnTo>
                  <a:cubicBezTo>
                    <a:pt x="17780" y="332338"/>
                    <a:pt x="0" y="314559"/>
                    <a:pt x="0" y="292626"/>
                  </a:cubicBezTo>
                  <a:lnTo>
                    <a:pt x="0" y="39712"/>
                  </a:lnTo>
                  <a:cubicBezTo>
                    <a:pt x="0" y="17780"/>
                    <a:pt x="17780" y="0"/>
                    <a:pt x="39712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618623" cy="38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66998" y="6748808"/>
            <a:ext cx="3460088" cy="2969385"/>
          </a:xfrm>
          <a:custGeom>
            <a:avLst/>
            <a:gdLst/>
            <a:ahLst/>
            <a:cxnLst/>
            <a:rect l="l" t="t" r="r" b="b"/>
            <a:pathLst>
              <a:path w="3460088" h="2969385">
                <a:moveTo>
                  <a:pt x="0" y="0"/>
                </a:moveTo>
                <a:lnTo>
                  <a:pt x="3460088" y="0"/>
                </a:lnTo>
                <a:lnTo>
                  <a:pt x="3460088" y="2969385"/>
                </a:lnTo>
                <a:lnTo>
                  <a:pt x="0" y="2969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4158182" y="617610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12766" y="1323583"/>
            <a:ext cx="9574034" cy="81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самостійне опрацювання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12766" y="3497701"/>
            <a:ext cx="9048673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Удосконалити текст есе (або написати на іншу тему), записати у чистовому варіанті.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28491" y="1166548"/>
            <a:ext cx="7256801" cy="1365567"/>
            <a:chOff x="0" y="0"/>
            <a:chExt cx="1911256" cy="3596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1256" cy="359655"/>
            </a:xfrm>
            <a:custGeom>
              <a:avLst/>
              <a:gdLst/>
              <a:ahLst/>
              <a:cxnLst/>
              <a:rect l="l" t="t" r="r" b="b"/>
              <a:pathLst>
                <a:path w="1911256" h="359655">
                  <a:moveTo>
                    <a:pt x="54409" y="0"/>
                  </a:moveTo>
                  <a:lnTo>
                    <a:pt x="1856847" y="0"/>
                  </a:lnTo>
                  <a:cubicBezTo>
                    <a:pt x="1871277" y="0"/>
                    <a:pt x="1885116" y="5732"/>
                    <a:pt x="1895320" y="15936"/>
                  </a:cubicBezTo>
                  <a:cubicBezTo>
                    <a:pt x="1905524" y="26140"/>
                    <a:pt x="1911256" y="39979"/>
                    <a:pt x="1911256" y="54409"/>
                  </a:cubicBezTo>
                  <a:lnTo>
                    <a:pt x="1911256" y="305246"/>
                  </a:lnTo>
                  <a:cubicBezTo>
                    <a:pt x="1911256" y="335295"/>
                    <a:pt x="1886896" y="359655"/>
                    <a:pt x="1856847" y="359655"/>
                  </a:cubicBezTo>
                  <a:lnTo>
                    <a:pt x="54409" y="359655"/>
                  </a:lnTo>
                  <a:cubicBezTo>
                    <a:pt x="24360" y="359655"/>
                    <a:pt x="0" y="335295"/>
                    <a:pt x="0" y="305246"/>
                  </a:cubicBezTo>
                  <a:lnTo>
                    <a:pt x="0" y="54409"/>
                  </a:lnTo>
                  <a:cubicBezTo>
                    <a:pt x="0" y="39979"/>
                    <a:pt x="5732" y="26140"/>
                    <a:pt x="15936" y="15936"/>
                  </a:cubicBezTo>
                  <a:cubicBezTo>
                    <a:pt x="26140" y="5732"/>
                    <a:pt x="39979" y="0"/>
                    <a:pt x="5440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1256" cy="416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8491" y="3142911"/>
            <a:ext cx="12676433" cy="3491370"/>
            <a:chOff x="0" y="0"/>
            <a:chExt cx="3338649" cy="9195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8649" cy="919538"/>
            </a:xfrm>
            <a:custGeom>
              <a:avLst/>
              <a:gdLst/>
              <a:ahLst/>
              <a:cxnLst/>
              <a:rect l="l" t="t" r="r" b="b"/>
              <a:pathLst>
                <a:path w="3338649" h="919538">
                  <a:moveTo>
                    <a:pt x="31147" y="0"/>
                  </a:moveTo>
                  <a:lnTo>
                    <a:pt x="3307502" y="0"/>
                  </a:lnTo>
                  <a:cubicBezTo>
                    <a:pt x="3315762" y="0"/>
                    <a:pt x="3323685" y="3282"/>
                    <a:pt x="3329526" y="9123"/>
                  </a:cubicBezTo>
                  <a:cubicBezTo>
                    <a:pt x="3335367" y="14964"/>
                    <a:pt x="3338649" y="22887"/>
                    <a:pt x="3338649" y="31147"/>
                  </a:cubicBezTo>
                  <a:lnTo>
                    <a:pt x="3338649" y="888390"/>
                  </a:lnTo>
                  <a:cubicBezTo>
                    <a:pt x="3338649" y="896651"/>
                    <a:pt x="3335367" y="904574"/>
                    <a:pt x="3329526" y="910415"/>
                  </a:cubicBezTo>
                  <a:cubicBezTo>
                    <a:pt x="3323685" y="916256"/>
                    <a:pt x="3315762" y="919538"/>
                    <a:pt x="3307502" y="919538"/>
                  </a:cubicBezTo>
                  <a:lnTo>
                    <a:pt x="31147" y="919538"/>
                  </a:lnTo>
                  <a:cubicBezTo>
                    <a:pt x="22887" y="919538"/>
                    <a:pt x="14964" y="916256"/>
                    <a:pt x="9123" y="910415"/>
                  </a:cubicBezTo>
                  <a:cubicBezTo>
                    <a:pt x="3282" y="904574"/>
                    <a:pt x="0" y="896651"/>
                    <a:pt x="0" y="888390"/>
                  </a:cubicBezTo>
                  <a:lnTo>
                    <a:pt x="0" y="31147"/>
                  </a:lnTo>
                  <a:cubicBezTo>
                    <a:pt x="0" y="22887"/>
                    <a:pt x="3282" y="14964"/>
                    <a:pt x="9123" y="9123"/>
                  </a:cubicBezTo>
                  <a:cubicBezTo>
                    <a:pt x="14964" y="3282"/>
                    <a:pt x="22887" y="0"/>
                    <a:pt x="311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338649" cy="976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797410" y="4403655"/>
            <a:ext cx="3015026" cy="4114800"/>
          </a:xfrm>
          <a:custGeom>
            <a:avLst/>
            <a:gdLst/>
            <a:ahLst/>
            <a:cxnLst/>
            <a:rect l="l" t="t" r="r" b="b"/>
            <a:pathLst>
              <a:path w="3015026" h="4114800">
                <a:moveTo>
                  <a:pt x="0" y="0"/>
                </a:moveTo>
                <a:lnTo>
                  <a:pt x="3015026" y="0"/>
                </a:lnTo>
                <a:lnTo>
                  <a:pt x="3015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92973" y="1323583"/>
            <a:ext cx="6327837" cy="80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37"/>
              </a:lnSpc>
            </a:pPr>
            <a:r>
              <a:rPr lang="en-US" sz="4741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цьому уроці ми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8291" y="3637903"/>
            <a:ext cx="12655674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обговоримо значення мови в житті людини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вчитимемося передавати емоції словами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напишемо есе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попрацюємо в парах над взаємооцінюванням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49408" y="2999766"/>
            <a:ext cx="1665978" cy="2988302"/>
          </a:xfrm>
          <a:custGeom>
            <a:avLst/>
            <a:gdLst/>
            <a:ahLst/>
            <a:cxnLst/>
            <a:rect l="l" t="t" r="r" b="b"/>
            <a:pathLst>
              <a:path w="1665978" h="2988302">
                <a:moveTo>
                  <a:pt x="0" y="0"/>
                </a:moveTo>
                <a:lnTo>
                  <a:pt x="1665979" y="0"/>
                </a:lnTo>
                <a:lnTo>
                  <a:pt x="1665979" y="2988302"/>
                </a:lnTo>
                <a:lnTo>
                  <a:pt x="0" y="2988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58362" y="2755654"/>
            <a:ext cx="3639404" cy="2039582"/>
          </a:xfrm>
          <a:custGeom>
            <a:avLst/>
            <a:gdLst/>
            <a:ahLst/>
            <a:cxnLst/>
            <a:rect l="l" t="t" r="r" b="b"/>
            <a:pathLst>
              <a:path w="3639404" h="2039582">
                <a:moveTo>
                  <a:pt x="0" y="0"/>
                </a:moveTo>
                <a:lnTo>
                  <a:pt x="3639403" y="0"/>
                </a:lnTo>
                <a:lnTo>
                  <a:pt x="3639403" y="2039582"/>
                </a:lnTo>
                <a:lnTo>
                  <a:pt x="0" y="2039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52218" y="3427411"/>
            <a:ext cx="2651691" cy="696069"/>
          </a:xfrm>
          <a:custGeom>
            <a:avLst/>
            <a:gdLst/>
            <a:ahLst/>
            <a:cxnLst/>
            <a:rect l="l" t="t" r="r" b="b"/>
            <a:pathLst>
              <a:path w="2651691" h="696069">
                <a:moveTo>
                  <a:pt x="0" y="0"/>
                </a:moveTo>
                <a:lnTo>
                  <a:pt x="2651691" y="0"/>
                </a:lnTo>
                <a:lnTo>
                  <a:pt x="2651691" y="696069"/>
                </a:lnTo>
                <a:lnTo>
                  <a:pt x="0" y="696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18937" y="2999766"/>
            <a:ext cx="2197472" cy="2245182"/>
          </a:xfrm>
          <a:custGeom>
            <a:avLst/>
            <a:gdLst/>
            <a:ahLst/>
            <a:cxnLst/>
            <a:rect l="l" t="t" r="r" b="b"/>
            <a:pathLst>
              <a:path w="2197472" h="2245182">
                <a:moveTo>
                  <a:pt x="0" y="0"/>
                </a:moveTo>
                <a:lnTo>
                  <a:pt x="2197472" y="0"/>
                </a:lnTo>
                <a:lnTo>
                  <a:pt x="2197472" y="2245183"/>
                </a:lnTo>
                <a:lnTo>
                  <a:pt x="0" y="2245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58090" y="2952912"/>
            <a:ext cx="1841044" cy="2922292"/>
          </a:xfrm>
          <a:custGeom>
            <a:avLst/>
            <a:gdLst/>
            <a:ahLst/>
            <a:cxnLst/>
            <a:rect l="l" t="t" r="r" b="b"/>
            <a:pathLst>
              <a:path w="1841044" h="2922292">
                <a:moveTo>
                  <a:pt x="0" y="0"/>
                </a:moveTo>
                <a:lnTo>
                  <a:pt x="1841043" y="0"/>
                </a:lnTo>
                <a:lnTo>
                  <a:pt x="1841043" y="2922291"/>
                </a:lnTo>
                <a:lnTo>
                  <a:pt x="0" y="29222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43460" y="1371208"/>
            <a:ext cx="12655674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Усно опишіть одним реченням, що ви бачите на кожному малюнку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Спробуйте передати цю інформацію мімікою та жестами.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43460" y="6683393"/>
            <a:ext cx="13291496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Об’єднайтеся в пари (групи) й визначте три переваги мови як засобу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спілкування. Обміняйтесь інформацією між групами та створіть спільний перелік.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62606" y="1166548"/>
            <a:ext cx="762510" cy="691025"/>
          </a:xfrm>
          <a:custGeom>
            <a:avLst/>
            <a:gdLst/>
            <a:ahLst/>
            <a:cxnLst/>
            <a:rect l="l" t="t" r="r" b="b"/>
            <a:pathLst>
              <a:path w="762510" h="691025">
                <a:moveTo>
                  <a:pt x="0" y="0"/>
                </a:moveTo>
                <a:lnTo>
                  <a:pt x="762510" y="0"/>
                </a:lnTo>
                <a:lnTo>
                  <a:pt x="762510" y="691025"/>
                </a:lnTo>
                <a:lnTo>
                  <a:pt x="0" y="6910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133188" y="4777400"/>
            <a:ext cx="4021625" cy="1607367"/>
            <a:chOff x="0" y="0"/>
            <a:chExt cx="1059193" cy="4233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9193" cy="423340"/>
            </a:xfrm>
            <a:custGeom>
              <a:avLst/>
              <a:gdLst/>
              <a:ahLst/>
              <a:cxnLst/>
              <a:rect l="l" t="t" r="r" b="b"/>
              <a:pathLst>
                <a:path w="1059193" h="423340">
                  <a:moveTo>
                    <a:pt x="98179" y="0"/>
                  </a:moveTo>
                  <a:lnTo>
                    <a:pt x="961015" y="0"/>
                  </a:lnTo>
                  <a:cubicBezTo>
                    <a:pt x="987053" y="0"/>
                    <a:pt x="1012025" y="10344"/>
                    <a:pt x="1030437" y="28756"/>
                  </a:cubicBezTo>
                  <a:cubicBezTo>
                    <a:pt x="1048850" y="47168"/>
                    <a:pt x="1059193" y="72140"/>
                    <a:pt x="1059193" y="98179"/>
                  </a:cubicBezTo>
                  <a:lnTo>
                    <a:pt x="1059193" y="325161"/>
                  </a:lnTo>
                  <a:cubicBezTo>
                    <a:pt x="1059193" y="351199"/>
                    <a:pt x="1048850" y="376172"/>
                    <a:pt x="1030437" y="394584"/>
                  </a:cubicBezTo>
                  <a:cubicBezTo>
                    <a:pt x="1012025" y="412996"/>
                    <a:pt x="987053" y="423340"/>
                    <a:pt x="961015" y="423340"/>
                  </a:cubicBezTo>
                  <a:lnTo>
                    <a:pt x="98179" y="423340"/>
                  </a:lnTo>
                  <a:cubicBezTo>
                    <a:pt x="72140" y="423340"/>
                    <a:pt x="47168" y="412996"/>
                    <a:pt x="28756" y="394584"/>
                  </a:cubicBezTo>
                  <a:cubicBezTo>
                    <a:pt x="10344" y="376172"/>
                    <a:pt x="0" y="351199"/>
                    <a:pt x="0" y="325161"/>
                  </a:cubicBezTo>
                  <a:lnTo>
                    <a:pt x="0" y="98179"/>
                  </a:lnTo>
                  <a:cubicBezTo>
                    <a:pt x="0" y="72140"/>
                    <a:pt x="10344" y="47168"/>
                    <a:pt x="28756" y="28756"/>
                  </a:cubicBezTo>
                  <a:cubicBezTo>
                    <a:pt x="47168" y="10344"/>
                    <a:pt x="72140" y="0"/>
                    <a:pt x="98179" y="0"/>
                  </a:cubicBezTo>
                  <a:close/>
                </a:path>
              </a:pathLst>
            </a:custGeom>
            <a:solidFill>
              <a:srgbClr val="0082E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059193" cy="48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ЗАВДЯКИ МОВІ МИ...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17384" y="1555228"/>
            <a:ext cx="14017571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Мова задовольняє багато потреб у нашому житті. Розгляньмо основні.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947122" y="2877682"/>
            <a:ext cx="3186065" cy="1607367"/>
            <a:chOff x="0" y="0"/>
            <a:chExt cx="839128" cy="4233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9128" cy="423340"/>
            </a:xfrm>
            <a:custGeom>
              <a:avLst/>
              <a:gdLst/>
              <a:ahLst/>
              <a:cxnLst/>
              <a:rect l="l" t="t" r="r" b="b"/>
              <a:pathLst>
                <a:path w="839128" h="423340">
                  <a:moveTo>
                    <a:pt x="123926" y="0"/>
                  </a:moveTo>
                  <a:lnTo>
                    <a:pt x="715202" y="0"/>
                  </a:lnTo>
                  <a:cubicBezTo>
                    <a:pt x="783645" y="0"/>
                    <a:pt x="839128" y="55484"/>
                    <a:pt x="839128" y="123926"/>
                  </a:cubicBezTo>
                  <a:lnTo>
                    <a:pt x="839128" y="299413"/>
                  </a:lnTo>
                  <a:cubicBezTo>
                    <a:pt x="839128" y="332280"/>
                    <a:pt x="826072" y="363802"/>
                    <a:pt x="802831" y="387042"/>
                  </a:cubicBezTo>
                  <a:cubicBezTo>
                    <a:pt x="779590" y="410283"/>
                    <a:pt x="748069" y="423340"/>
                    <a:pt x="715202" y="423340"/>
                  </a:cubicBezTo>
                  <a:lnTo>
                    <a:pt x="123926" y="423340"/>
                  </a:lnTo>
                  <a:cubicBezTo>
                    <a:pt x="55484" y="423340"/>
                    <a:pt x="0" y="367856"/>
                    <a:pt x="0" y="299413"/>
                  </a:cubicBezTo>
                  <a:lnTo>
                    <a:pt x="0" y="123926"/>
                  </a:lnTo>
                  <a:cubicBezTo>
                    <a:pt x="0" y="55484"/>
                    <a:pt x="55484" y="0"/>
                    <a:pt x="123926" y="0"/>
                  </a:cubicBezTo>
                  <a:close/>
                </a:path>
              </a:pathLst>
            </a:custGeom>
            <a:solidFill>
              <a:srgbClr val="FFED9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39128" cy="48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зберігаємо культуру народу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008356" y="2598533"/>
            <a:ext cx="2271288" cy="1607367"/>
            <a:chOff x="0" y="0"/>
            <a:chExt cx="598199" cy="4233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98199" cy="423340"/>
            </a:xfrm>
            <a:custGeom>
              <a:avLst/>
              <a:gdLst/>
              <a:ahLst/>
              <a:cxnLst/>
              <a:rect l="l" t="t" r="r" b="b"/>
              <a:pathLst>
                <a:path w="598199" h="423340">
                  <a:moveTo>
                    <a:pt x="173839" y="0"/>
                  </a:moveTo>
                  <a:lnTo>
                    <a:pt x="424361" y="0"/>
                  </a:lnTo>
                  <a:cubicBezTo>
                    <a:pt x="520369" y="0"/>
                    <a:pt x="598199" y="77830"/>
                    <a:pt x="598199" y="173839"/>
                  </a:cubicBezTo>
                  <a:lnTo>
                    <a:pt x="598199" y="249501"/>
                  </a:lnTo>
                  <a:cubicBezTo>
                    <a:pt x="598199" y="295606"/>
                    <a:pt x="579884" y="339822"/>
                    <a:pt x="547283" y="372423"/>
                  </a:cubicBezTo>
                  <a:cubicBezTo>
                    <a:pt x="514682" y="405024"/>
                    <a:pt x="470465" y="423340"/>
                    <a:pt x="424361" y="423340"/>
                  </a:cubicBezTo>
                  <a:lnTo>
                    <a:pt x="173839" y="423340"/>
                  </a:lnTo>
                  <a:cubicBezTo>
                    <a:pt x="77830" y="423340"/>
                    <a:pt x="0" y="345509"/>
                    <a:pt x="0" y="249501"/>
                  </a:cubicBezTo>
                  <a:lnTo>
                    <a:pt x="0" y="173839"/>
                  </a:lnTo>
                  <a:cubicBezTo>
                    <a:pt x="0" y="77830"/>
                    <a:pt x="77830" y="0"/>
                    <a:pt x="173839" y="0"/>
                  </a:cubicBezTo>
                  <a:close/>
                </a:path>
              </a:pathLst>
            </a:custGeom>
            <a:solidFill>
              <a:srgbClr val="FFAEB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98199" cy="48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думаємо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155944" y="2918953"/>
            <a:ext cx="2452357" cy="1607367"/>
            <a:chOff x="0" y="0"/>
            <a:chExt cx="645888" cy="4233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5888" cy="423340"/>
            </a:xfrm>
            <a:custGeom>
              <a:avLst/>
              <a:gdLst/>
              <a:ahLst/>
              <a:cxnLst/>
              <a:rect l="l" t="t" r="r" b="b"/>
              <a:pathLst>
                <a:path w="645888" h="423340">
                  <a:moveTo>
                    <a:pt x="161003" y="0"/>
                  </a:moveTo>
                  <a:lnTo>
                    <a:pt x="484885" y="0"/>
                  </a:lnTo>
                  <a:cubicBezTo>
                    <a:pt x="527586" y="0"/>
                    <a:pt x="568538" y="16963"/>
                    <a:pt x="598732" y="47157"/>
                  </a:cubicBezTo>
                  <a:cubicBezTo>
                    <a:pt x="628926" y="77351"/>
                    <a:pt x="645888" y="118303"/>
                    <a:pt x="645888" y="161003"/>
                  </a:cubicBezTo>
                  <a:lnTo>
                    <a:pt x="645888" y="262336"/>
                  </a:lnTo>
                  <a:cubicBezTo>
                    <a:pt x="645888" y="305037"/>
                    <a:pt x="628926" y="345989"/>
                    <a:pt x="598732" y="376183"/>
                  </a:cubicBezTo>
                  <a:cubicBezTo>
                    <a:pt x="568538" y="406377"/>
                    <a:pt x="527586" y="423340"/>
                    <a:pt x="484885" y="423340"/>
                  </a:cubicBezTo>
                  <a:lnTo>
                    <a:pt x="161003" y="423340"/>
                  </a:lnTo>
                  <a:cubicBezTo>
                    <a:pt x="72084" y="423340"/>
                    <a:pt x="0" y="351256"/>
                    <a:pt x="0" y="262336"/>
                  </a:cubicBezTo>
                  <a:lnTo>
                    <a:pt x="0" y="161003"/>
                  </a:lnTo>
                  <a:cubicBezTo>
                    <a:pt x="0" y="118303"/>
                    <a:pt x="16963" y="77351"/>
                    <a:pt x="47157" y="47157"/>
                  </a:cubicBezTo>
                  <a:cubicBezTo>
                    <a:pt x="77351" y="16963"/>
                    <a:pt x="118303" y="0"/>
                    <a:pt x="161003" y="0"/>
                  </a:cubicBezTo>
                  <a:close/>
                </a:path>
              </a:pathLst>
            </a:custGeom>
            <a:solidFill>
              <a:srgbClr val="9FDBB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45888" cy="48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виражаємо почуття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781765" y="4777400"/>
            <a:ext cx="2719683" cy="1607367"/>
            <a:chOff x="0" y="0"/>
            <a:chExt cx="716295" cy="4233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6295" cy="423340"/>
            </a:xfrm>
            <a:custGeom>
              <a:avLst/>
              <a:gdLst/>
              <a:ahLst/>
              <a:cxnLst/>
              <a:rect l="l" t="t" r="r" b="b"/>
              <a:pathLst>
                <a:path w="716295" h="423340">
                  <a:moveTo>
                    <a:pt x="145178" y="0"/>
                  </a:moveTo>
                  <a:lnTo>
                    <a:pt x="571117" y="0"/>
                  </a:lnTo>
                  <a:cubicBezTo>
                    <a:pt x="651297" y="0"/>
                    <a:pt x="716295" y="64998"/>
                    <a:pt x="716295" y="145178"/>
                  </a:cubicBezTo>
                  <a:lnTo>
                    <a:pt x="716295" y="278162"/>
                  </a:lnTo>
                  <a:cubicBezTo>
                    <a:pt x="716295" y="316665"/>
                    <a:pt x="701000" y="353592"/>
                    <a:pt x="673774" y="380818"/>
                  </a:cubicBezTo>
                  <a:cubicBezTo>
                    <a:pt x="646547" y="408044"/>
                    <a:pt x="609621" y="423340"/>
                    <a:pt x="571117" y="423340"/>
                  </a:cubicBezTo>
                  <a:lnTo>
                    <a:pt x="145178" y="423340"/>
                  </a:lnTo>
                  <a:cubicBezTo>
                    <a:pt x="64998" y="423340"/>
                    <a:pt x="0" y="358341"/>
                    <a:pt x="0" y="278162"/>
                  </a:cubicBezTo>
                  <a:lnTo>
                    <a:pt x="0" y="145178"/>
                  </a:lnTo>
                  <a:cubicBezTo>
                    <a:pt x="0" y="64998"/>
                    <a:pt x="64998" y="0"/>
                    <a:pt x="145178" y="0"/>
                  </a:cubicBezTo>
                  <a:close/>
                </a:path>
              </a:pathLst>
            </a:custGeom>
            <a:solidFill>
              <a:srgbClr val="FCB29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716295" cy="48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спілкуємося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686297" y="7168081"/>
            <a:ext cx="2937031" cy="1607367"/>
            <a:chOff x="0" y="0"/>
            <a:chExt cx="773539" cy="4233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73539" cy="423340"/>
            </a:xfrm>
            <a:custGeom>
              <a:avLst/>
              <a:gdLst/>
              <a:ahLst/>
              <a:cxnLst/>
              <a:rect l="l" t="t" r="r" b="b"/>
              <a:pathLst>
                <a:path w="773539" h="423340">
                  <a:moveTo>
                    <a:pt x="134434" y="0"/>
                  </a:moveTo>
                  <a:lnTo>
                    <a:pt x="639105" y="0"/>
                  </a:lnTo>
                  <a:cubicBezTo>
                    <a:pt x="674759" y="0"/>
                    <a:pt x="708953" y="14164"/>
                    <a:pt x="734164" y="39375"/>
                  </a:cubicBezTo>
                  <a:cubicBezTo>
                    <a:pt x="759375" y="64586"/>
                    <a:pt x="773539" y="98780"/>
                    <a:pt x="773539" y="134434"/>
                  </a:cubicBezTo>
                  <a:lnTo>
                    <a:pt x="773539" y="288905"/>
                  </a:lnTo>
                  <a:cubicBezTo>
                    <a:pt x="773539" y="324559"/>
                    <a:pt x="759375" y="358753"/>
                    <a:pt x="734164" y="383965"/>
                  </a:cubicBezTo>
                  <a:cubicBezTo>
                    <a:pt x="708953" y="409176"/>
                    <a:pt x="674759" y="423340"/>
                    <a:pt x="639105" y="423340"/>
                  </a:cubicBezTo>
                  <a:lnTo>
                    <a:pt x="134434" y="423340"/>
                  </a:lnTo>
                  <a:cubicBezTo>
                    <a:pt x="60188" y="423340"/>
                    <a:pt x="0" y="363151"/>
                    <a:pt x="0" y="288905"/>
                  </a:cubicBezTo>
                  <a:lnTo>
                    <a:pt x="0" y="134434"/>
                  </a:lnTo>
                  <a:cubicBezTo>
                    <a:pt x="0" y="98780"/>
                    <a:pt x="14164" y="64586"/>
                    <a:pt x="39375" y="39375"/>
                  </a:cubicBezTo>
                  <a:cubicBezTo>
                    <a:pt x="64586" y="14164"/>
                    <a:pt x="98780" y="0"/>
                    <a:pt x="134434" y="0"/>
                  </a:cubicBezTo>
                  <a:close/>
                </a:path>
              </a:pathLst>
            </a:custGeom>
            <a:solidFill>
              <a:srgbClr val="50BFE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773539" cy="48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відчуваємо належність до нації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020494" y="6956268"/>
            <a:ext cx="3238689" cy="1388610"/>
            <a:chOff x="0" y="0"/>
            <a:chExt cx="852988" cy="3657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52988" cy="365724"/>
            </a:xfrm>
            <a:custGeom>
              <a:avLst/>
              <a:gdLst/>
              <a:ahLst/>
              <a:cxnLst/>
              <a:rect l="l" t="t" r="r" b="b"/>
              <a:pathLst>
                <a:path w="852988" h="365724">
                  <a:moveTo>
                    <a:pt x="121913" y="0"/>
                  </a:moveTo>
                  <a:lnTo>
                    <a:pt x="731075" y="0"/>
                  </a:lnTo>
                  <a:cubicBezTo>
                    <a:pt x="798406" y="0"/>
                    <a:pt x="852988" y="54582"/>
                    <a:pt x="852988" y="121913"/>
                  </a:cubicBezTo>
                  <a:lnTo>
                    <a:pt x="852988" y="243811"/>
                  </a:lnTo>
                  <a:cubicBezTo>
                    <a:pt x="852988" y="311142"/>
                    <a:pt x="798406" y="365724"/>
                    <a:pt x="731075" y="365724"/>
                  </a:cubicBezTo>
                  <a:lnTo>
                    <a:pt x="121913" y="365724"/>
                  </a:lnTo>
                  <a:cubicBezTo>
                    <a:pt x="54582" y="365724"/>
                    <a:pt x="0" y="311142"/>
                    <a:pt x="0" y="243811"/>
                  </a:cubicBezTo>
                  <a:lnTo>
                    <a:pt x="0" y="121913"/>
                  </a:lnTo>
                  <a:cubicBezTo>
                    <a:pt x="0" y="54582"/>
                    <a:pt x="54582" y="0"/>
                    <a:pt x="121913" y="0"/>
                  </a:cubicBezTo>
                  <a:close/>
                </a:path>
              </a:pathLst>
            </a:custGeom>
            <a:solidFill>
              <a:srgbClr val="C1CDE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52988" cy="42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називаємо предмети, явища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517648" y="4897925"/>
            <a:ext cx="2502846" cy="1607367"/>
            <a:chOff x="0" y="0"/>
            <a:chExt cx="659186" cy="4233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59186" cy="423340"/>
            </a:xfrm>
            <a:custGeom>
              <a:avLst/>
              <a:gdLst/>
              <a:ahLst/>
              <a:cxnLst/>
              <a:rect l="l" t="t" r="r" b="b"/>
              <a:pathLst>
                <a:path w="659186" h="423340">
                  <a:moveTo>
                    <a:pt x="157756" y="0"/>
                  </a:moveTo>
                  <a:lnTo>
                    <a:pt x="501430" y="0"/>
                  </a:lnTo>
                  <a:cubicBezTo>
                    <a:pt x="543270" y="0"/>
                    <a:pt x="583395" y="16621"/>
                    <a:pt x="612980" y="46206"/>
                  </a:cubicBezTo>
                  <a:cubicBezTo>
                    <a:pt x="642565" y="75790"/>
                    <a:pt x="659186" y="115916"/>
                    <a:pt x="659186" y="157756"/>
                  </a:cubicBezTo>
                  <a:lnTo>
                    <a:pt x="659186" y="265584"/>
                  </a:lnTo>
                  <a:cubicBezTo>
                    <a:pt x="659186" y="307423"/>
                    <a:pt x="642565" y="347549"/>
                    <a:pt x="612980" y="377134"/>
                  </a:cubicBezTo>
                  <a:cubicBezTo>
                    <a:pt x="583395" y="406719"/>
                    <a:pt x="543270" y="423340"/>
                    <a:pt x="501430" y="423340"/>
                  </a:cubicBezTo>
                  <a:lnTo>
                    <a:pt x="157756" y="423340"/>
                  </a:lnTo>
                  <a:cubicBezTo>
                    <a:pt x="115916" y="423340"/>
                    <a:pt x="75790" y="406719"/>
                    <a:pt x="46206" y="377134"/>
                  </a:cubicBezTo>
                  <a:cubicBezTo>
                    <a:pt x="16621" y="347549"/>
                    <a:pt x="0" y="307423"/>
                    <a:pt x="0" y="265584"/>
                  </a:cubicBezTo>
                  <a:lnTo>
                    <a:pt x="0" y="157756"/>
                  </a:lnTo>
                  <a:cubicBezTo>
                    <a:pt x="0" y="115916"/>
                    <a:pt x="16621" y="75790"/>
                    <a:pt x="46206" y="46206"/>
                  </a:cubicBezTo>
                  <a:cubicBezTo>
                    <a:pt x="75790" y="16621"/>
                    <a:pt x="115916" y="0"/>
                    <a:pt x="157756" y="0"/>
                  </a:cubicBezTo>
                  <a:close/>
                </a:path>
              </a:pathLst>
            </a:custGeom>
            <a:solidFill>
              <a:srgbClr val="FFCE9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659186" cy="48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пізнаємо світ</a:t>
              </a:r>
            </a:p>
          </p:txBody>
        </p:sp>
      </p:grpSp>
      <p:sp>
        <p:nvSpPr>
          <p:cNvPr id="31" name="AutoShape 31"/>
          <p:cNvSpPr/>
          <p:nvPr/>
        </p:nvSpPr>
        <p:spPr>
          <a:xfrm flipV="1">
            <a:off x="9144000" y="4205900"/>
            <a:ext cx="0" cy="571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2" name="AutoShape 32"/>
          <p:cNvSpPr/>
          <p:nvPr/>
        </p:nvSpPr>
        <p:spPr>
          <a:xfrm flipV="1">
            <a:off x="9144000" y="3722637"/>
            <a:ext cx="2011944" cy="10547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3" name="AutoShape 33"/>
          <p:cNvSpPr/>
          <p:nvPr/>
        </p:nvSpPr>
        <p:spPr>
          <a:xfrm>
            <a:off x="10230416" y="6384768"/>
            <a:ext cx="924397" cy="7833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4" name="AutoShape 34"/>
          <p:cNvSpPr/>
          <p:nvPr/>
        </p:nvSpPr>
        <p:spPr>
          <a:xfrm flipH="1">
            <a:off x="6639838" y="6384768"/>
            <a:ext cx="2504162" cy="571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5" name="AutoShape 35"/>
          <p:cNvSpPr/>
          <p:nvPr/>
        </p:nvSpPr>
        <p:spPr>
          <a:xfrm flipH="1">
            <a:off x="5020494" y="5581084"/>
            <a:ext cx="2112694" cy="12052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6" name="AutoShape 36"/>
          <p:cNvSpPr/>
          <p:nvPr/>
        </p:nvSpPr>
        <p:spPr>
          <a:xfrm flipH="1" flipV="1">
            <a:off x="5540155" y="4485049"/>
            <a:ext cx="1593033" cy="10960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7" name="AutoShape 37"/>
          <p:cNvSpPr/>
          <p:nvPr/>
        </p:nvSpPr>
        <p:spPr>
          <a:xfrm flipV="1">
            <a:off x="11154812" y="5581084"/>
            <a:ext cx="62695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8" name="Freeform 38"/>
          <p:cNvSpPr/>
          <p:nvPr/>
        </p:nvSpPr>
        <p:spPr>
          <a:xfrm>
            <a:off x="13608301" y="8680986"/>
            <a:ext cx="4256693" cy="1154628"/>
          </a:xfrm>
          <a:custGeom>
            <a:avLst/>
            <a:gdLst/>
            <a:ahLst/>
            <a:cxnLst/>
            <a:rect l="l" t="t" r="r" b="b"/>
            <a:pathLst>
              <a:path w="4256693" h="1154628">
                <a:moveTo>
                  <a:pt x="0" y="0"/>
                </a:moveTo>
                <a:lnTo>
                  <a:pt x="4256694" y="0"/>
                </a:lnTo>
                <a:lnTo>
                  <a:pt x="4256694" y="1154628"/>
                </a:lnTo>
                <a:lnTo>
                  <a:pt x="0" y="1154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>
            <a:hlinkClick r:id="rId5" tooltip="https://ua.izzi.digital/DOS/332534/340754.html"/>
          </p:cNvPr>
          <p:cNvSpPr/>
          <p:nvPr/>
        </p:nvSpPr>
        <p:spPr>
          <a:xfrm>
            <a:off x="14501448" y="8680986"/>
            <a:ext cx="1927505" cy="701845"/>
          </a:xfrm>
          <a:custGeom>
            <a:avLst/>
            <a:gdLst/>
            <a:ahLst/>
            <a:cxnLst/>
            <a:rect l="l" t="t" r="r" b="b"/>
            <a:pathLst>
              <a:path w="1927505" h="701845">
                <a:moveTo>
                  <a:pt x="0" y="0"/>
                </a:moveTo>
                <a:lnTo>
                  <a:pt x="1927505" y="0"/>
                </a:lnTo>
                <a:lnTo>
                  <a:pt x="1927505" y="701844"/>
                </a:lnTo>
                <a:lnTo>
                  <a:pt x="0" y="7018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4438748" y="8127708"/>
            <a:ext cx="25483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Вправи 1, 2 та 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6720776"/>
            <a:ext cx="15232331" cy="2432930"/>
            <a:chOff x="0" y="0"/>
            <a:chExt cx="4011807" cy="6407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11807" cy="640772"/>
            </a:xfrm>
            <a:custGeom>
              <a:avLst/>
              <a:gdLst/>
              <a:ahLst/>
              <a:cxnLst/>
              <a:rect l="l" t="t" r="r" b="b"/>
              <a:pathLst>
                <a:path w="4011807" h="640772">
                  <a:moveTo>
                    <a:pt x="25921" y="0"/>
                  </a:moveTo>
                  <a:lnTo>
                    <a:pt x="3985887" y="0"/>
                  </a:lnTo>
                  <a:cubicBezTo>
                    <a:pt x="4000202" y="0"/>
                    <a:pt x="4011807" y="11605"/>
                    <a:pt x="4011807" y="25921"/>
                  </a:cubicBezTo>
                  <a:lnTo>
                    <a:pt x="4011807" y="614851"/>
                  </a:lnTo>
                  <a:cubicBezTo>
                    <a:pt x="4011807" y="629166"/>
                    <a:pt x="4000202" y="640772"/>
                    <a:pt x="3985887" y="640772"/>
                  </a:cubicBezTo>
                  <a:lnTo>
                    <a:pt x="25921" y="640772"/>
                  </a:lnTo>
                  <a:cubicBezTo>
                    <a:pt x="11605" y="640772"/>
                    <a:pt x="0" y="629166"/>
                    <a:pt x="0" y="614851"/>
                  </a:cubicBezTo>
                  <a:lnTo>
                    <a:pt x="0" y="25921"/>
                  </a:lnTo>
                  <a:cubicBezTo>
                    <a:pt x="0" y="11605"/>
                    <a:pt x="11605" y="0"/>
                    <a:pt x="259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11807" cy="697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614387" y="2985553"/>
            <a:ext cx="3906751" cy="2835451"/>
          </a:xfrm>
          <a:custGeom>
            <a:avLst/>
            <a:gdLst/>
            <a:ahLst/>
            <a:cxnLst/>
            <a:rect l="l" t="t" r="r" b="b"/>
            <a:pathLst>
              <a:path w="3906751" h="2835451">
                <a:moveTo>
                  <a:pt x="0" y="0"/>
                </a:moveTo>
                <a:lnTo>
                  <a:pt x="3906751" y="0"/>
                </a:lnTo>
                <a:lnTo>
                  <a:pt x="3906751" y="2835451"/>
                </a:lnTo>
                <a:lnTo>
                  <a:pt x="0" y="2835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3261"/>
            </a:stretch>
          </a:blipFill>
          <a:ln w="38100" cap="rnd">
            <a:solidFill>
              <a:srgbClr val="7F287E"/>
            </a:solidFill>
            <a:prstDash val="solid"/>
            <a:round/>
          </a:ln>
        </p:spPr>
      </p:sp>
      <p:sp>
        <p:nvSpPr>
          <p:cNvPr id="10" name="TextBox 10"/>
          <p:cNvSpPr txBox="1"/>
          <p:nvPr/>
        </p:nvSpPr>
        <p:spPr>
          <a:xfrm>
            <a:off x="1028700" y="1613975"/>
            <a:ext cx="14779744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Чи відомі вам поняття «смайл», «емодзі»? Розкажіть, що ви про них знаєте.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3833" y="6948546"/>
            <a:ext cx="14574611" cy="19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Розгляньте емодзі на малюнку й підписи до них. Як ви розумієте їхнє значення? </a:t>
            </a:r>
          </a:p>
          <a:p>
            <a:pPr algn="l"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 збігається ваше розуміння з підписами?</a:t>
            </a:r>
          </a:p>
          <a:p>
            <a:pPr algn="l">
              <a:lnSpc>
                <a:spcPts val="3899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89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Доберіть і запишіть прикметники, якими можна було б схарактеризувати символи.</a:t>
            </a:r>
          </a:p>
        </p:txBody>
      </p:sp>
      <p:sp>
        <p:nvSpPr>
          <p:cNvPr id="12" name="Freeform 12"/>
          <p:cNvSpPr/>
          <p:nvPr/>
        </p:nvSpPr>
        <p:spPr>
          <a:xfrm>
            <a:off x="9790930" y="2280288"/>
            <a:ext cx="3906751" cy="4245980"/>
          </a:xfrm>
          <a:custGeom>
            <a:avLst/>
            <a:gdLst/>
            <a:ahLst/>
            <a:cxnLst/>
            <a:rect l="l" t="t" r="r" b="b"/>
            <a:pathLst>
              <a:path w="3906751" h="4245980">
                <a:moveTo>
                  <a:pt x="0" y="0"/>
                </a:moveTo>
                <a:lnTo>
                  <a:pt x="3906751" y="0"/>
                </a:lnTo>
                <a:lnTo>
                  <a:pt x="3906751" y="4245980"/>
                </a:lnTo>
                <a:lnTo>
                  <a:pt x="0" y="4245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53" b="-65573"/>
            </a:stretch>
          </a:blipFill>
          <a:ln w="38100" cap="rnd">
            <a:solidFill>
              <a:srgbClr val="7F287E"/>
            </a:solidFill>
            <a:prstDash val="solid"/>
            <a:round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47104" y="4721345"/>
            <a:ext cx="5087852" cy="4114800"/>
          </a:xfrm>
          <a:custGeom>
            <a:avLst/>
            <a:gdLst/>
            <a:ahLst/>
            <a:cxnLst/>
            <a:rect l="l" t="t" r="r" b="b"/>
            <a:pathLst>
              <a:path w="5087852" h="4114800">
                <a:moveTo>
                  <a:pt x="0" y="0"/>
                </a:moveTo>
                <a:lnTo>
                  <a:pt x="5087852" y="0"/>
                </a:lnTo>
                <a:lnTo>
                  <a:pt x="50878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80964" y="1728589"/>
            <a:ext cx="15706142" cy="299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Об’єднайтесь у пари. </a:t>
            </a: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Напишіть одне одному повідомлення (1—2 речення), використовуючи емодзі. Потім передайте письмово ту саму інформацію без використання емодзі.</a:t>
            </a:r>
          </a:p>
          <a:p>
            <a:pPr algn="l">
              <a:lnSpc>
                <a:spcPts val="389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89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Порівняйте, які слова, розділові знаки вам при цьому знадобились. У який спосіб вам вдалося повніше передати інформацію, почуття?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3041704"/>
            <a:ext cx="9292250" cy="2730747"/>
            <a:chOff x="0" y="0"/>
            <a:chExt cx="2447342" cy="7192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47342" cy="719209"/>
            </a:xfrm>
            <a:custGeom>
              <a:avLst/>
              <a:gdLst/>
              <a:ahLst/>
              <a:cxnLst/>
              <a:rect l="l" t="t" r="r" b="b"/>
              <a:pathLst>
                <a:path w="2447342" h="719209">
                  <a:moveTo>
                    <a:pt x="42491" y="0"/>
                  </a:moveTo>
                  <a:lnTo>
                    <a:pt x="2404851" y="0"/>
                  </a:lnTo>
                  <a:cubicBezTo>
                    <a:pt x="2428318" y="0"/>
                    <a:pt x="2447342" y="19024"/>
                    <a:pt x="2447342" y="42491"/>
                  </a:cubicBezTo>
                  <a:lnTo>
                    <a:pt x="2447342" y="676718"/>
                  </a:lnTo>
                  <a:cubicBezTo>
                    <a:pt x="2447342" y="687987"/>
                    <a:pt x="2442865" y="698795"/>
                    <a:pt x="2434896" y="706764"/>
                  </a:cubicBezTo>
                  <a:cubicBezTo>
                    <a:pt x="2426928" y="714732"/>
                    <a:pt x="2416120" y="719209"/>
                    <a:pt x="2404851" y="719209"/>
                  </a:cubicBezTo>
                  <a:lnTo>
                    <a:pt x="42491" y="719209"/>
                  </a:lnTo>
                  <a:cubicBezTo>
                    <a:pt x="31222" y="719209"/>
                    <a:pt x="20414" y="714732"/>
                    <a:pt x="12445" y="706764"/>
                  </a:cubicBezTo>
                  <a:cubicBezTo>
                    <a:pt x="4477" y="698795"/>
                    <a:pt x="0" y="687987"/>
                    <a:pt x="0" y="676718"/>
                  </a:cubicBezTo>
                  <a:lnTo>
                    <a:pt x="0" y="42491"/>
                  </a:lnTo>
                  <a:cubicBezTo>
                    <a:pt x="0" y="31222"/>
                    <a:pt x="4477" y="20414"/>
                    <a:pt x="12445" y="12445"/>
                  </a:cubicBezTo>
                  <a:cubicBezTo>
                    <a:pt x="20414" y="4477"/>
                    <a:pt x="31222" y="0"/>
                    <a:pt x="424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447342" cy="7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065104" y="1722508"/>
            <a:ext cx="5381169" cy="7296500"/>
          </a:xfrm>
          <a:custGeom>
            <a:avLst/>
            <a:gdLst/>
            <a:ahLst/>
            <a:cxnLst/>
            <a:rect l="l" t="t" r="r" b="b"/>
            <a:pathLst>
              <a:path w="5381169" h="7296500">
                <a:moveTo>
                  <a:pt x="0" y="0"/>
                </a:moveTo>
                <a:lnTo>
                  <a:pt x="5381168" y="0"/>
                </a:lnTo>
                <a:lnTo>
                  <a:pt x="5381168" y="7296500"/>
                </a:lnTo>
                <a:lnTo>
                  <a:pt x="0" y="7296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674883"/>
            <a:ext cx="13214038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Прочитайте текст у підручнику на ст. 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1203" y="3418383"/>
            <a:ext cx="8707245" cy="19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Визначте тему тексту та підтеми.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Сформулюйте основну думку.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Випишіть ключові слова.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Напишіть продовження тексту (2—3 речення).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91512" y="8051903"/>
            <a:ext cx="5941088" cy="96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ви розумієте речення “Знання мов відчиняє двері”?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2623394"/>
            <a:ext cx="15232331" cy="5688213"/>
            <a:chOff x="0" y="0"/>
            <a:chExt cx="4011807" cy="14981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11807" cy="1498130"/>
            </a:xfrm>
            <a:custGeom>
              <a:avLst/>
              <a:gdLst/>
              <a:ahLst/>
              <a:cxnLst/>
              <a:rect l="l" t="t" r="r" b="b"/>
              <a:pathLst>
                <a:path w="4011807" h="1498130">
                  <a:moveTo>
                    <a:pt x="25921" y="0"/>
                  </a:moveTo>
                  <a:lnTo>
                    <a:pt x="3985887" y="0"/>
                  </a:lnTo>
                  <a:cubicBezTo>
                    <a:pt x="4000202" y="0"/>
                    <a:pt x="4011807" y="11605"/>
                    <a:pt x="4011807" y="25921"/>
                  </a:cubicBezTo>
                  <a:lnTo>
                    <a:pt x="4011807" y="1472209"/>
                  </a:lnTo>
                  <a:cubicBezTo>
                    <a:pt x="4011807" y="1479084"/>
                    <a:pt x="4009077" y="1485677"/>
                    <a:pt x="4004215" y="1490538"/>
                  </a:cubicBezTo>
                  <a:cubicBezTo>
                    <a:pt x="3999354" y="1495399"/>
                    <a:pt x="3992761" y="1498130"/>
                    <a:pt x="3985887" y="1498130"/>
                  </a:cubicBezTo>
                  <a:lnTo>
                    <a:pt x="25921" y="1498130"/>
                  </a:lnTo>
                  <a:cubicBezTo>
                    <a:pt x="11605" y="1498130"/>
                    <a:pt x="0" y="1486525"/>
                    <a:pt x="0" y="1472209"/>
                  </a:cubicBezTo>
                  <a:lnTo>
                    <a:pt x="0" y="25921"/>
                  </a:lnTo>
                  <a:cubicBezTo>
                    <a:pt x="0" y="11605"/>
                    <a:pt x="11605" y="0"/>
                    <a:pt x="259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11807" cy="1555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895570" y="7123191"/>
            <a:ext cx="4270786" cy="2609666"/>
          </a:xfrm>
          <a:custGeom>
            <a:avLst/>
            <a:gdLst/>
            <a:ahLst/>
            <a:cxnLst/>
            <a:rect l="l" t="t" r="r" b="b"/>
            <a:pathLst>
              <a:path w="4270786" h="2609666">
                <a:moveTo>
                  <a:pt x="0" y="0"/>
                </a:moveTo>
                <a:lnTo>
                  <a:pt x="4270786" y="0"/>
                </a:lnTo>
                <a:lnTo>
                  <a:pt x="4270786" y="2609666"/>
                </a:lnTo>
                <a:lnTo>
                  <a:pt x="0" y="2609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78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674883"/>
            <a:ext cx="14126192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Ознайомтеся з пам’яткою Переконайтеся, що вам зрозумілі всі пункти.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8253" y="2697480"/>
            <a:ext cx="14712710" cy="531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НАПИСАТИ ЕСЕ</a:t>
            </a:r>
          </a:p>
          <a:p>
            <a:pPr algn="l"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Есе </a:t>
            </a: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 це невеликий прозовий твір, у якому автор чи авторка викладає власні думки та враження з певного приводу.</a:t>
            </a:r>
          </a:p>
          <a:p>
            <a:pPr algn="l">
              <a:lnSpc>
                <a:spcPts val="3899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Для написання есе потрібно: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обміркувати тему, сформулювати свою думку, визначити головне й другорядне;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дотримуватися структури тексту (вступ, основна частина, висновки);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вступі назвати тему, проблему, про яку ви пишете;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основній частині викласти свої думки щодо неї, пояснити їх, навести приклади з життя, літератури, кіно тощо;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висновках підсумувати свою думку.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515" y="554143"/>
            <a:ext cx="17094970" cy="9178714"/>
            <a:chOff x="0" y="0"/>
            <a:chExt cx="1790719" cy="961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19" cy="961481"/>
            </a:xfrm>
            <a:custGeom>
              <a:avLst/>
              <a:gdLst/>
              <a:ahLst/>
              <a:cxnLst/>
              <a:rect l="l" t="t" r="r" b="b"/>
              <a:pathLst>
                <a:path w="1790719" h="961481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1790719" cy="1123406"/>
            </a:xfrm>
            <a:prstGeom prst="rect">
              <a:avLst/>
            </a:prstGeom>
          </p:spPr>
          <p:txBody>
            <a:bodyPr lIns="127726" tIns="127726" rIns="127726" bIns="127726" rtlCol="0" anchor="ctr"/>
            <a:lstStyle/>
            <a:p>
              <a:pPr algn="ctr">
                <a:lnSpc>
                  <a:spcPts val="79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34956" y="914264"/>
            <a:ext cx="1452151" cy="504569"/>
          </a:xfrm>
          <a:custGeom>
            <a:avLst/>
            <a:gdLst/>
            <a:ahLst/>
            <a:cxnLst/>
            <a:rect l="l" t="t" r="r" b="b"/>
            <a:pathLst>
              <a:path w="1452151" h="504569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418833"/>
            <a:ext cx="762510" cy="691025"/>
          </a:xfrm>
          <a:custGeom>
            <a:avLst/>
            <a:gdLst/>
            <a:ahLst/>
            <a:cxnLst/>
            <a:rect l="l" t="t" r="r" b="b"/>
            <a:pathLst>
              <a:path w="762510" h="691025">
                <a:moveTo>
                  <a:pt x="0" y="0"/>
                </a:moveTo>
                <a:lnTo>
                  <a:pt x="762510" y="0"/>
                </a:lnTo>
                <a:lnTo>
                  <a:pt x="762510" y="691025"/>
                </a:lnTo>
                <a:lnTo>
                  <a:pt x="0" y="691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80904" y="5143500"/>
            <a:ext cx="8999474" cy="3198930"/>
            <a:chOff x="0" y="0"/>
            <a:chExt cx="2370232" cy="8425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0232" cy="842517"/>
            </a:xfrm>
            <a:custGeom>
              <a:avLst/>
              <a:gdLst/>
              <a:ahLst/>
              <a:cxnLst/>
              <a:rect l="l" t="t" r="r" b="b"/>
              <a:pathLst>
                <a:path w="2370232" h="842517">
                  <a:moveTo>
                    <a:pt x="43873" y="0"/>
                  </a:moveTo>
                  <a:lnTo>
                    <a:pt x="2326358" y="0"/>
                  </a:lnTo>
                  <a:cubicBezTo>
                    <a:pt x="2350589" y="0"/>
                    <a:pt x="2370232" y="19643"/>
                    <a:pt x="2370232" y="43873"/>
                  </a:cubicBezTo>
                  <a:lnTo>
                    <a:pt x="2370232" y="798643"/>
                  </a:lnTo>
                  <a:cubicBezTo>
                    <a:pt x="2370232" y="822874"/>
                    <a:pt x="2350589" y="842517"/>
                    <a:pt x="2326358" y="842517"/>
                  </a:cubicBezTo>
                  <a:lnTo>
                    <a:pt x="43873" y="842517"/>
                  </a:lnTo>
                  <a:cubicBezTo>
                    <a:pt x="19643" y="842517"/>
                    <a:pt x="0" y="822874"/>
                    <a:pt x="0" y="798643"/>
                  </a:cubicBezTo>
                  <a:lnTo>
                    <a:pt x="0" y="43873"/>
                  </a:lnTo>
                  <a:cubicBezTo>
                    <a:pt x="0" y="19643"/>
                    <a:pt x="19643" y="0"/>
                    <a:pt x="438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370232" cy="899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14228251" y="6250755"/>
            <a:ext cx="3957689" cy="4114800"/>
          </a:xfrm>
          <a:custGeom>
            <a:avLst/>
            <a:gdLst/>
            <a:ahLst/>
            <a:cxnLst/>
            <a:rect l="l" t="t" r="r" b="b"/>
            <a:pathLst>
              <a:path w="3957689" h="4114800">
                <a:moveTo>
                  <a:pt x="0" y="0"/>
                </a:moveTo>
                <a:lnTo>
                  <a:pt x="3957690" y="0"/>
                </a:lnTo>
                <a:lnTo>
                  <a:pt x="3957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80904" y="1371208"/>
            <a:ext cx="14126192" cy="344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Напишіть есе (5—7 речень) на одну з тем: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що здатні слова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 мова береже кордони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 слово веде мене у світ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Що означає цінувати мову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Під час написання есе використайте одне прислів’я про мову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59442" y="5343742"/>
            <a:ext cx="8242399" cy="266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Краще переконувати словами, ніж кулаками.</a:t>
            </a:r>
          </a:p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 гріє мене кожух, лиш слово гріє й тішить.</a:t>
            </a:r>
          </a:p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Слово може врятувати людину, слово може і вбити.</a:t>
            </a:r>
          </a:p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Птицю пізнати за пір’ям, а людину — за мовою.</a:t>
            </a:r>
          </a:p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закритий рот муха не влізе.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Montserrat Bold</vt:lpstr>
      <vt:lpstr>Montserrat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</dc:title>
  <cp:lastModifiedBy>Acer</cp:lastModifiedBy>
  <cp:revision>1</cp:revision>
  <dcterms:created xsi:type="dcterms:W3CDTF">2006-08-16T00:00:00Z</dcterms:created>
  <dcterms:modified xsi:type="dcterms:W3CDTF">2024-09-01T03:25:11Z</dcterms:modified>
  <dc:identifier>DAGPHXlhSQ0</dc:identifier>
</cp:coreProperties>
</file>